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2" r:id="rId6"/>
    <p:sldId id="263" r:id="rId7"/>
    <p:sldId id="264" r:id="rId8"/>
    <p:sldId id="265" r:id="rId9"/>
    <p:sldId id="266"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481"/>
    <a:srgbClr val="BFBB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74" d="100"/>
          <a:sy n="74" d="100"/>
        </p:scale>
        <p:origin x="33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AEC95-FCB0-4565-9526-61EDE5B2C667}" type="datetimeFigureOut">
              <a:rPr lang="es-ES" smtClean="0"/>
              <a:t>19/05/2021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DB521-356D-4463-88C9-77A9E94BA6C4}" type="slidenum">
              <a:rPr lang="es-ES" smtClean="0"/>
              <a:t>‹Nº›</a:t>
            </a:fld>
            <a:endParaRPr lang="es-ES"/>
          </a:p>
        </p:txBody>
      </p:sp>
    </p:spTree>
    <p:extLst>
      <p:ext uri="{BB962C8B-B14F-4D97-AF65-F5344CB8AC3E}">
        <p14:creationId xmlns:p14="http://schemas.microsoft.com/office/powerpoint/2010/main" val="3298836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https://www.campogalego.es/hay-que-pensar-muy-bien-donde-se-planta-eucalipto-para-no-generar-un-problema-ambiental-grande/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9FF3-6662-4B39-A6BD-03EAFFA621E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93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https://www.campogalego.es/hay-que-pensar-muy-bien-donde-se-planta-eucalipto-para-no-generar-un-problema-ambiental-grande/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9FF3-6662-4B39-A6BD-03EAFFA621E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11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https://www.campogalego.es/hay-que-pensar-muy-bien-donde-se-planta-eucalipto-para-no-generar-un-problema-ambiental-grande/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9FF3-6662-4B39-A6BD-03EAFFA621E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94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https://www.campogalego.es/hay-que-pensar-muy-bien-donde-se-planta-eucalipto-para-no-generar-un-problema-ambiental-grande/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9FF3-6662-4B39-A6BD-03EAFFA621E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483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https://www.campogalego.es/hay-que-pensar-muy-bien-donde-se-planta-eucalipto-para-no-generar-un-problema-ambiental-grande/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9FF3-6662-4B39-A6BD-03EAFFA621E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616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https://www.campogalego.es/hay-que-pensar-muy-bien-donde-se-planta-eucalipto-para-no-generar-un-problema-ambiental-grande/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9FF3-6662-4B39-A6BD-03EAFFA621E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78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https://www.campogalego.es/hay-que-pensar-muy-bien-donde-se-planta-eucalipto-para-no-generar-un-problema-ambiental-grande/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9FF3-6662-4B39-A6BD-03EAFFA621E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887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https://www.campogalego.es/hay-que-pensar-muy-bien-donde-se-planta-eucalipto-para-no-generar-un-problema-ambiental-grande/</a:t>
            </a: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49FF3-6662-4B39-A6BD-03EAFFA621E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746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7147F-B4A9-FA43-8D89-E4394D809A1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489ADFA-F7BF-7144-A9CC-F439AA492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3E766FE-71FC-4944-BF0E-56D9625B89C0}"/>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5" name="Marcador de pie de página 4">
            <a:extLst>
              <a:ext uri="{FF2B5EF4-FFF2-40B4-BE49-F238E27FC236}">
                <a16:creationId xmlns:a16="http://schemas.microsoft.com/office/drawing/2014/main" id="{46C2ED8E-0D7B-7A4E-AA81-1E802E5E84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DC5D6-7A02-244E-A6E1-6F5A7FF8EF0C}"/>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408471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A02B35-E8EA-3A44-8F05-C7A05E7BD85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983CB7-2B6D-FB40-BDB7-FD8F15A816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A61C875-994F-E74A-8173-41F260989533}"/>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5" name="Marcador de pie de página 4">
            <a:extLst>
              <a:ext uri="{FF2B5EF4-FFF2-40B4-BE49-F238E27FC236}">
                <a16:creationId xmlns:a16="http://schemas.microsoft.com/office/drawing/2014/main" id="{1AA7B5DE-3153-DA48-975C-B8CE1D4855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3839A6-0D03-EB44-8160-7ACE7E36741A}"/>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318440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8C58715-26EE-7B46-BA40-13BE27D2803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9345F3-9946-BB43-8BA6-17FAD1C0642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77BF755-A896-CB44-A0AE-7DC424690183}"/>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5" name="Marcador de pie de página 4">
            <a:extLst>
              <a:ext uri="{FF2B5EF4-FFF2-40B4-BE49-F238E27FC236}">
                <a16:creationId xmlns:a16="http://schemas.microsoft.com/office/drawing/2014/main" id="{03F10294-75B8-5F49-BD2A-49291118FD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022F0E-157E-0E46-A1FE-3EB11B2112FE}"/>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69403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D776E-610E-D440-8DC4-891C569A6E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1AC0D98-651F-D144-BEBA-D8BA0CDA037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50196A-1330-004D-BC2B-3C8861527BBB}"/>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5" name="Marcador de pie de página 4">
            <a:extLst>
              <a:ext uri="{FF2B5EF4-FFF2-40B4-BE49-F238E27FC236}">
                <a16:creationId xmlns:a16="http://schemas.microsoft.com/office/drawing/2014/main" id="{B1E589A6-0002-3640-8925-01B5A8EB10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3CF2EC7-13CE-214A-B281-FD263580A7C4}"/>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402977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CCD46-9825-FC41-96A4-04F40027C12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BC62FD9-8C16-F240-9FC4-93A77D3F84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0939601-EECA-2E42-8855-A3FCB7A20604}"/>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5" name="Marcador de pie de página 4">
            <a:extLst>
              <a:ext uri="{FF2B5EF4-FFF2-40B4-BE49-F238E27FC236}">
                <a16:creationId xmlns:a16="http://schemas.microsoft.com/office/drawing/2014/main" id="{96BF1CF7-3F20-934E-BDE6-556A804EC4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53581AC-67A7-F64C-BCAD-C93A50220F33}"/>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52168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D8E129-B978-514D-82DD-1F9A22329C6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315E86-600C-A947-9697-6B60FBC96C1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DA6E83A-AB21-674C-8A20-EBE175C4B71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9888D95-627D-E040-B034-57E8020E1E68}"/>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6" name="Marcador de pie de página 5">
            <a:extLst>
              <a:ext uri="{FF2B5EF4-FFF2-40B4-BE49-F238E27FC236}">
                <a16:creationId xmlns:a16="http://schemas.microsoft.com/office/drawing/2014/main" id="{F598BD29-D5E5-2B48-8D58-B114B6B0C04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07E934-9427-F34C-ADD4-A1C360BCF9B3}"/>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224454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8ECB0-1AEA-4B49-BA93-4FC9D0FE347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30B685-4A76-B943-9929-9BBD14FA3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3E63DC-00F3-5542-A5DF-338F065F22A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20E7EB6F-C363-7744-81E0-DA2E08FB44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67630AC-D61C-C34A-A1AE-B2ED8236B2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FEADA29-FF91-9841-9FEC-AC99560F1CA0}"/>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8" name="Marcador de pie de página 7">
            <a:extLst>
              <a:ext uri="{FF2B5EF4-FFF2-40B4-BE49-F238E27FC236}">
                <a16:creationId xmlns:a16="http://schemas.microsoft.com/office/drawing/2014/main" id="{49ABB1C1-D6C6-1F4E-92B0-FD68BEAA8C6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8A3F0BD-3462-8D48-923B-D361CFEC0F99}"/>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14260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3F6E7-CC08-EA4D-BBC4-8C77E989D71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7FECC7-5CAA-5242-9373-632608AED2CF}"/>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4" name="Marcador de pie de página 3">
            <a:extLst>
              <a:ext uri="{FF2B5EF4-FFF2-40B4-BE49-F238E27FC236}">
                <a16:creationId xmlns:a16="http://schemas.microsoft.com/office/drawing/2014/main" id="{3D6A7B38-EE59-FE42-8D55-AFE882473D8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1557A61-3DB2-344C-915D-953FE068ABDD}"/>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23524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981B4C-ED63-944D-8873-972E2E662BD2}"/>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3" name="Marcador de pie de página 2">
            <a:extLst>
              <a:ext uri="{FF2B5EF4-FFF2-40B4-BE49-F238E27FC236}">
                <a16:creationId xmlns:a16="http://schemas.microsoft.com/office/drawing/2014/main" id="{65D3ACFF-8B60-1B48-80B5-06E886C0D00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416529A-77D1-124F-8AC0-B9191D215025}"/>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47879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6D4E2-1928-D44C-AB04-B2906F31AB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7743C0-69E8-234F-974B-9E1A90446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FD2E8F1-EDD3-9C42-B0FB-18561BF91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8FF4306-8EA3-454A-9F8E-17055CAA287A}"/>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6" name="Marcador de pie de página 5">
            <a:extLst>
              <a:ext uri="{FF2B5EF4-FFF2-40B4-BE49-F238E27FC236}">
                <a16:creationId xmlns:a16="http://schemas.microsoft.com/office/drawing/2014/main" id="{28C9E479-00F3-B24A-84F2-F0A05C6750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98189F7-116B-5A4F-82CC-5CAF0311C113}"/>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135355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4BCF0-2559-CC4B-89F9-AA2735E0DA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E5D18D3-5AA8-E149-8567-43FD218E76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DCA0A57-6F5D-B947-B608-71A0DEB985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1B443D-7469-8B49-967C-DC0976CFD848}"/>
              </a:ext>
            </a:extLst>
          </p:cNvPr>
          <p:cNvSpPr>
            <a:spLocks noGrp="1"/>
          </p:cNvSpPr>
          <p:nvPr>
            <p:ph type="dt" sz="half" idx="10"/>
          </p:nvPr>
        </p:nvSpPr>
        <p:spPr/>
        <p:txBody>
          <a:bodyPr/>
          <a:lstStyle/>
          <a:p>
            <a:fld id="{639FA1D6-89F5-564C-9A58-BFB01863BD1C}" type="datetimeFigureOut">
              <a:rPr lang="es-ES" smtClean="0"/>
              <a:t>19/05/2021</a:t>
            </a:fld>
            <a:endParaRPr lang="es-ES"/>
          </a:p>
        </p:txBody>
      </p:sp>
      <p:sp>
        <p:nvSpPr>
          <p:cNvPr id="6" name="Marcador de pie de página 5">
            <a:extLst>
              <a:ext uri="{FF2B5EF4-FFF2-40B4-BE49-F238E27FC236}">
                <a16:creationId xmlns:a16="http://schemas.microsoft.com/office/drawing/2014/main" id="{85DD3E59-4035-3C4E-A869-530D7A2ADC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8E7047C-60FA-AB48-B747-41A54C910FBA}"/>
              </a:ext>
            </a:extLst>
          </p:cNvPr>
          <p:cNvSpPr>
            <a:spLocks noGrp="1"/>
          </p:cNvSpPr>
          <p:nvPr>
            <p:ph type="sldNum" sz="quarter" idx="12"/>
          </p:nvPr>
        </p:nvSpPr>
        <p:spPr/>
        <p:txBody>
          <a:bodyPr/>
          <a:lstStyle/>
          <a:p>
            <a:fld id="{8042DB79-26FD-8245-BF08-5F19BC035678}" type="slidenum">
              <a:rPr lang="es-ES" smtClean="0"/>
              <a:t>‹Nº›</a:t>
            </a:fld>
            <a:endParaRPr lang="es-ES"/>
          </a:p>
        </p:txBody>
      </p:sp>
    </p:spTree>
    <p:extLst>
      <p:ext uri="{BB962C8B-B14F-4D97-AF65-F5344CB8AC3E}">
        <p14:creationId xmlns:p14="http://schemas.microsoft.com/office/powerpoint/2010/main" val="424137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B3C6075-F1C3-7946-A80B-F4AD94F63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163E858-28E7-2446-9DAA-D619CE5D4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7011CB-E986-BD47-B3EF-639A41A63B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FA1D6-89F5-564C-9A58-BFB01863BD1C}" type="datetimeFigureOut">
              <a:rPr lang="es-ES" smtClean="0"/>
              <a:t>19/05/2021</a:t>
            </a:fld>
            <a:endParaRPr lang="es-ES"/>
          </a:p>
        </p:txBody>
      </p:sp>
      <p:sp>
        <p:nvSpPr>
          <p:cNvPr id="5" name="Marcador de pie de página 4">
            <a:extLst>
              <a:ext uri="{FF2B5EF4-FFF2-40B4-BE49-F238E27FC236}">
                <a16:creationId xmlns:a16="http://schemas.microsoft.com/office/drawing/2014/main" id="{D34E23DF-6B1B-7142-B415-A88F923AC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9E88214-176A-4A42-B75B-D94F6C2A0C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2DB79-26FD-8245-BF08-5F19BC035678}" type="slidenum">
              <a:rPr lang="es-ES" smtClean="0"/>
              <a:t>‹Nº›</a:t>
            </a:fld>
            <a:endParaRPr lang="es-ES"/>
          </a:p>
        </p:txBody>
      </p:sp>
    </p:spTree>
    <p:extLst>
      <p:ext uri="{BB962C8B-B14F-4D97-AF65-F5344CB8AC3E}">
        <p14:creationId xmlns:p14="http://schemas.microsoft.com/office/powerpoint/2010/main" val="1399852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xml"/><Relationship Id="rId7" Type="http://schemas.openxmlformats.org/officeDocument/2006/relationships/image" Target="../media/image6.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1.xml"/><Relationship Id="rId7" Type="http://schemas.openxmlformats.org/officeDocument/2006/relationships/image" Target="../media/image9.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notesSlide" Target="../notesSlides/notesSlide4.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xml"/><Relationship Id="rId7" Type="http://schemas.openxmlformats.org/officeDocument/2006/relationships/image" Target="../media/image16.jpeg"/><Relationship Id="rId12"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notesSlide" Target="../notesSlides/notesSlide5.xml"/><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xml"/><Relationship Id="rId7" Type="http://schemas.openxmlformats.org/officeDocument/2006/relationships/image" Target="../media/image2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notesSlide" Target="../notesSlides/notesSlide7.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nterfaz de usuario gráfica, Texto, Correo electrónico&#10;&#10;Descripción generada automáticamente">
            <a:extLst>
              <a:ext uri="{FF2B5EF4-FFF2-40B4-BE49-F238E27FC236}">
                <a16:creationId xmlns:a16="http://schemas.microsoft.com/office/drawing/2014/main" id="{82E35405-6C95-9D47-A5B8-6425336B58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11" name="CuadroTexto 10">
            <a:extLst>
              <a:ext uri="{FF2B5EF4-FFF2-40B4-BE49-F238E27FC236}">
                <a16:creationId xmlns:a16="http://schemas.microsoft.com/office/drawing/2014/main" id="{D92B2F94-9ED4-7846-BDD4-E7EC59E4C212}"/>
              </a:ext>
            </a:extLst>
          </p:cNvPr>
          <p:cNvSpPr txBox="1"/>
          <p:nvPr/>
        </p:nvSpPr>
        <p:spPr>
          <a:xfrm>
            <a:off x="1045545" y="1970886"/>
            <a:ext cx="8555654" cy="4093428"/>
          </a:xfrm>
          <a:prstGeom prst="rect">
            <a:avLst/>
          </a:prstGeom>
          <a:noFill/>
        </p:spPr>
        <p:txBody>
          <a:bodyPr wrap="square" rtlCol="0">
            <a:spAutoFit/>
          </a:bodyPr>
          <a:lstStyle/>
          <a:p>
            <a:pPr lvl="0">
              <a:defRPr/>
            </a:pPr>
            <a:r>
              <a:rPr lang="es-ES" sz="2400" b="1" dirty="0">
                <a:solidFill>
                  <a:srgbClr val="184034"/>
                </a:solidFill>
                <a:latin typeface="Akrobat ExtraBold" pitchFamily="2" charset="77"/>
              </a:rPr>
              <a:t>Comunicación poster</a:t>
            </a:r>
          </a:p>
          <a:p>
            <a:pPr lvl="0">
              <a:defRPr/>
            </a:pPr>
            <a:r>
              <a:rPr lang="es-ES" sz="2800" b="1" dirty="0">
                <a:solidFill>
                  <a:srgbClr val="969481"/>
                </a:solidFill>
                <a:latin typeface="Akrobat ExtraBold" pitchFamily="2" charset="77"/>
              </a:rPr>
              <a:t>Estimación mediante ensayos de simulación de lluvia del efecto de la cubierta vegetal en la erosión hídrica en suelos de olivar en Andalucía, España</a:t>
            </a:r>
          </a:p>
          <a:p>
            <a:pPr lvl="0">
              <a:defRPr/>
            </a:pPr>
            <a:endParaRPr lang="es-ES" sz="3200" b="1" dirty="0">
              <a:latin typeface="Akrobat ExtraBold" pitchFamily="2" charset="77"/>
            </a:endParaRPr>
          </a:p>
          <a:p>
            <a:pPr lvl="0">
              <a:defRPr/>
            </a:pPr>
            <a:r>
              <a:rPr lang="es-ES" sz="2000" b="1" dirty="0">
                <a:solidFill>
                  <a:srgbClr val="184034"/>
                </a:solidFill>
                <a:latin typeface="Akrobat ExtraBold" pitchFamily="2" charset="77"/>
              </a:rPr>
              <a:t>Mario Paniagua López</a:t>
            </a:r>
            <a:r>
              <a:rPr lang="es-ES" sz="2000" b="1" baseline="30000" dirty="0">
                <a:solidFill>
                  <a:srgbClr val="184034"/>
                </a:solidFill>
                <a:latin typeface="Akrobat ExtraBold" pitchFamily="2" charset="77"/>
              </a:rPr>
              <a:t>1</a:t>
            </a:r>
            <a:r>
              <a:rPr lang="es-ES" sz="2000" b="1" dirty="0">
                <a:solidFill>
                  <a:srgbClr val="184034"/>
                </a:solidFill>
                <a:latin typeface="Akrobat ExtraBold" pitchFamily="2" charset="77"/>
              </a:rPr>
              <a:t>, María Vela Cano</a:t>
            </a:r>
            <a:r>
              <a:rPr lang="es-ES" sz="2000" b="1" baseline="30000" dirty="0">
                <a:solidFill>
                  <a:srgbClr val="184034"/>
                </a:solidFill>
                <a:latin typeface="Akrobat ExtraBold" pitchFamily="2" charset="77"/>
              </a:rPr>
              <a:t>2</a:t>
            </a:r>
            <a:r>
              <a:rPr lang="es-ES" sz="2000" b="1" dirty="0">
                <a:solidFill>
                  <a:srgbClr val="184034"/>
                </a:solidFill>
                <a:latin typeface="Akrobat ExtraBold" pitchFamily="2" charset="77"/>
              </a:rPr>
              <a:t>, Jesús González López</a:t>
            </a:r>
            <a:r>
              <a:rPr lang="es-ES" sz="2000" b="1" baseline="30000" dirty="0">
                <a:solidFill>
                  <a:srgbClr val="184034"/>
                </a:solidFill>
                <a:latin typeface="Akrobat ExtraBold" pitchFamily="2" charset="77"/>
              </a:rPr>
              <a:t>2</a:t>
            </a:r>
            <a:r>
              <a:rPr lang="es-ES" sz="2000" b="1" dirty="0">
                <a:solidFill>
                  <a:srgbClr val="184034"/>
                </a:solidFill>
                <a:latin typeface="Akrobat ExtraBold" pitchFamily="2" charset="77"/>
              </a:rPr>
              <a:t>, Clementina Pozo</a:t>
            </a:r>
            <a:r>
              <a:rPr lang="es-ES" sz="2000" b="1" baseline="30000" dirty="0">
                <a:solidFill>
                  <a:srgbClr val="184034"/>
                </a:solidFill>
                <a:latin typeface="Akrobat ExtraBold" pitchFamily="2" charset="77"/>
              </a:rPr>
              <a:t>2</a:t>
            </a:r>
            <a:r>
              <a:rPr lang="es-ES" sz="2000" b="1" dirty="0">
                <a:solidFill>
                  <a:srgbClr val="184034"/>
                </a:solidFill>
                <a:latin typeface="Akrobat ExtraBold" pitchFamily="2" charset="77"/>
              </a:rPr>
              <a:t>, Emilia Fernández Ondoño</a:t>
            </a:r>
            <a:r>
              <a:rPr lang="es-ES" sz="2000" b="1" baseline="30000" dirty="0">
                <a:solidFill>
                  <a:srgbClr val="184034"/>
                </a:solidFill>
                <a:latin typeface="Akrobat ExtraBold" pitchFamily="2" charset="77"/>
              </a:rPr>
              <a:t>1</a:t>
            </a:r>
            <a:r>
              <a:rPr lang="es-ES" sz="2000" b="1" dirty="0">
                <a:solidFill>
                  <a:srgbClr val="184034"/>
                </a:solidFill>
                <a:latin typeface="Akrobat ExtraBold" pitchFamily="2" charset="77"/>
              </a:rPr>
              <a:t>, Manuel Sierra Aragón</a:t>
            </a:r>
            <a:r>
              <a:rPr lang="es-ES" sz="2000" b="1" baseline="30000" dirty="0">
                <a:solidFill>
                  <a:srgbClr val="184034"/>
                </a:solidFill>
                <a:latin typeface="Akrobat ExtraBold" pitchFamily="2" charset="77"/>
              </a:rPr>
              <a:t>1</a:t>
            </a:r>
            <a:endParaRPr lang="es-ES" sz="2000" b="1" dirty="0">
              <a:solidFill>
                <a:srgbClr val="184034"/>
              </a:solidFill>
              <a:latin typeface="Akrobat ExtraBold" pitchFamily="2" charset="77"/>
            </a:endParaRPr>
          </a:p>
          <a:p>
            <a:pPr lvl="0">
              <a:defRPr/>
            </a:pPr>
            <a:endParaRPr lang="es-ES" sz="1600" b="1" dirty="0">
              <a:latin typeface="Akrobat SemiBold" pitchFamily="2" charset="77"/>
            </a:endParaRPr>
          </a:p>
          <a:p>
            <a:pPr lvl="0">
              <a:defRPr/>
            </a:pPr>
            <a:r>
              <a:rPr lang="es-ES" sz="1600" b="1" baseline="30000" dirty="0">
                <a:solidFill>
                  <a:srgbClr val="969481"/>
                </a:solidFill>
                <a:latin typeface="Akrobat SemiBold" pitchFamily="2" charset="77"/>
              </a:rPr>
              <a:t>1</a:t>
            </a:r>
            <a:r>
              <a:rPr lang="es-ES" sz="1600" b="1" dirty="0">
                <a:solidFill>
                  <a:srgbClr val="969481"/>
                </a:solidFill>
                <a:latin typeface="Akrobat SemiBold" pitchFamily="2" charset="77"/>
              </a:rPr>
              <a:t> Departamento de Edafología y Química Agrícola, Facultad de Ciencias, Universidad de Granada. Campus de </a:t>
            </a:r>
            <a:r>
              <a:rPr lang="es-ES" sz="1600" b="1" dirty="0" err="1">
                <a:solidFill>
                  <a:srgbClr val="969481"/>
                </a:solidFill>
                <a:latin typeface="Akrobat SemiBold" pitchFamily="2" charset="77"/>
              </a:rPr>
              <a:t>Fuentenueva</a:t>
            </a:r>
            <a:r>
              <a:rPr lang="es-ES" sz="1600" b="1" dirty="0">
                <a:solidFill>
                  <a:srgbClr val="969481"/>
                </a:solidFill>
                <a:latin typeface="Akrobat SemiBold" pitchFamily="2" charset="77"/>
              </a:rPr>
              <a:t>, s/n, 18071. Granada, España.</a:t>
            </a:r>
          </a:p>
          <a:p>
            <a:pPr lvl="0">
              <a:defRPr/>
            </a:pPr>
            <a:r>
              <a:rPr lang="es-ES" sz="1600" b="1" baseline="30000" dirty="0">
                <a:solidFill>
                  <a:srgbClr val="969481"/>
                </a:solidFill>
                <a:latin typeface="Akrobat SemiBold" pitchFamily="2" charset="77"/>
              </a:rPr>
              <a:t>2</a:t>
            </a:r>
            <a:r>
              <a:rPr lang="es-ES" sz="1600" b="1" dirty="0">
                <a:solidFill>
                  <a:srgbClr val="969481"/>
                </a:solidFill>
                <a:latin typeface="Akrobat SemiBold" pitchFamily="2" charset="77"/>
              </a:rPr>
              <a:t> Instituto Universitario de Investigación del Agua, Universidad de Granada. C/ Ramón y Cajal, 4, 18003. Granada, España.</a:t>
            </a:r>
          </a:p>
        </p:txBody>
      </p:sp>
      <p:pic>
        <p:nvPicPr>
          <p:cNvPr id="7" name="Imagen 6">
            <a:extLst>
              <a:ext uri="{FF2B5EF4-FFF2-40B4-BE49-F238E27FC236}">
                <a16:creationId xmlns:a16="http://schemas.microsoft.com/office/drawing/2014/main" id="{EC34CDBC-C933-C146-BF90-C72926B6C21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6928" y="2179982"/>
            <a:ext cx="402466" cy="394252"/>
          </a:xfrm>
          <a:prstGeom prst="rect">
            <a:avLst/>
          </a:prstGeom>
        </p:spPr>
      </p:pic>
      <p:pic>
        <p:nvPicPr>
          <p:cNvPr id="3" name="Audio 2">
            <a:hlinkClick r:id="" action="ppaction://media"/>
            <a:extLst>
              <a:ext uri="{FF2B5EF4-FFF2-40B4-BE49-F238E27FC236}">
                <a16:creationId xmlns:a16="http://schemas.microsoft.com/office/drawing/2014/main" id="{5C50AD0B-DEB9-4C17-92B1-B2CEBE4C956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319726708"/>
      </p:ext>
    </p:extLst>
  </p:cSld>
  <p:clrMapOvr>
    <a:masterClrMapping/>
  </p:clrMapOvr>
  <mc:AlternateContent xmlns:mc="http://schemas.openxmlformats.org/markup-compatibility/2006" xmlns:p14="http://schemas.microsoft.com/office/powerpoint/2010/main">
    <mc:Choice Requires="p14">
      <p:transition spd="slow" p14:dur="2000" advTm="18251"/>
    </mc:Choice>
    <mc:Fallback xmlns="">
      <p:transition spd="slow" advTm="18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53511F78-3C17-0041-A77C-769489FD7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4" name="CuadroTexto 4">
            <a:extLst>
              <a:ext uri="{FF2B5EF4-FFF2-40B4-BE49-F238E27FC236}">
                <a16:creationId xmlns:a16="http://schemas.microsoft.com/office/drawing/2014/main" id="{685903F0-D148-9D4D-82CB-C50BC2210A75}"/>
              </a:ext>
            </a:extLst>
          </p:cNvPr>
          <p:cNvSpPr txBox="1"/>
          <p:nvPr/>
        </p:nvSpPr>
        <p:spPr>
          <a:xfrm>
            <a:off x="505034" y="1111193"/>
            <a:ext cx="11400827" cy="221599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s-ES" sz="2400" b="1" dirty="0">
                <a:solidFill>
                  <a:srgbClr val="969481"/>
                </a:solidFill>
                <a:latin typeface="Akrobat ExtraBold" pitchFamily="2" charset="77"/>
              </a:rPr>
              <a:t>Introducción</a:t>
            </a:r>
          </a:p>
          <a:p>
            <a:endParaRPr lang="es-ES" sz="1700" b="1" dirty="0"/>
          </a:p>
          <a:p>
            <a:endParaRPr lang="es-ES" sz="2000" b="1" dirty="0">
              <a:latin typeface="Akrobat ExtraBold"/>
            </a:endParaRPr>
          </a:p>
          <a:p>
            <a:r>
              <a:rPr lang="es-ES" sz="2000" b="1" dirty="0">
                <a:latin typeface="Akrobat ExtraBold"/>
              </a:rPr>
              <a:t>Erosión hídrica del suelo (olivar)                         Cubiertas vegetales              Ensayos de simulación de lluvia</a:t>
            </a:r>
          </a:p>
          <a:p>
            <a:endParaRPr lang="es-ES" sz="2000" b="1" dirty="0">
              <a:latin typeface="Akrobat ExtraBold"/>
            </a:endParaRPr>
          </a:p>
          <a:p>
            <a:endParaRPr lang="es-ES" sz="2000" b="1" dirty="0"/>
          </a:p>
          <a:p>
            <a:endParaRPr lang="es-ES" sz="1700" b="1" dirty="0"/>
          </a:p>
        </p:txBody>
      </p:sp>
      <p:pic>
        <p:nvPicPr>
          <p:cNvPr id="5" name="Imagen 4">
            <a:extLst>
              <a:ext uri="{FF2B5EF4-FFF2-40B4-BE49-F238E27FC236}">
                <a16:creationId xmlns:a16="http://schemas.microsoft.com/office/drawing/2014/main" id="{9B5D8F6F-45FC-4BBE-86E7-93635C4BE14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5034" y="3066410"/>
            <a:ext cx="3839999" cy="2880000"/>
          </a:xfrm>
          <a:prstGeom prst="rect">
            <a:avLst/>
          </a:prstGeom>
        </p:spPr>
      </p:pic>
      <p:pic>
        <p:nvPicPr>
          <p:cNvPr id="7" name="Imagen 6">
            <a:extLst>
              <a:ext uri="{FF2B5EF4-FFF2-40B4-BE49-F238E27FC236}">
                <a16:creationId xmlns:a16="http://schemas.microsoft.com/office/drawing/2014/main" id="{CE4795A7-0D23-449D-A226-D04B3222E4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8892" y="2706410"/>
            <a:ext cx="2700000" cy="3600000"/>
          </a:xfrm>
          <a:prstGeom prst="rect">
            <a:avLst/>
          </a:prstGeom>
        </p:spPr>
      </p:pic>
      <p:pic>
        <p:nvPicPr>
          <p:cNvPr id="9" name="Imagen 8">
            <a:extLst>
              <a:ext uri="{FF2B5EF4-FFF2-40B4-BE49-F238E27FC236}">
                <a16:creationId xmlns:a16="http://schemas.microsoft.com/office/drawing/2014/main" id="{650DD4F4-3FE7-4896-B683-AF7B148A6C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52751" y="2706410"/>
            <a:ext cx="2700000" cy="3600000"/>
          </a:xfrm>
          <a:prstGeom prst="rect">
            <a:avLst/>
          </a:prstGeom>
        </p:spPr>
      </p:pic>
      <p:pic>
        <p:nvPicPr>
          <p:cNvPr id="2" name="Audio 1">
            <a:hlinkClick r:id="" action="ppaction://media"/>
            <a:extLst>
              <a:ext uri="{FF2B5EF4-FFF2-40B4-BE49-F238E27FC236}">
                <a16:creationId xmlns:a16="http://schemas.microsoft.com/office/drawing/2014/main" id="{88C1D67F-E42E-429D-8C34-5F9C61FE8C4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451340127"/>
      </p:ext>
    </p:extLst>
  </p:cSld>
  <p:clrMapOvr>
    <a:masterClrMapping/>
  </p:clrMapOvr>
  <mc:AlternateContent xmlns:mc="http://schemas.openxmlformats.org/markup-compatibility/2006" xmlns:p14="http://schemas.microsoft.com/office/powerpoint/2010/main">
    <mc:Choice Requires="p14">
      <p:transition spd="slow" p14:dur="2000" advTm="39228"/>
    </mc:Choice>
    <mc:Fallback xmlns="">
      <p:transition spd="slow" advTm="39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53511F78-3C17-0041-A77C-769489FD7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4" name="CuadroTexto 4">
            <a:extLst>
              <a:ext uri="{FF2B5EF4-FFF2-40B4-BE49-F238E27FC236}">
                <a16:creationId xmlns:a16="http://schemas.microsoft.com/office/drawing/2014/main" id="{685903F0-D148-9D4D-82CB-C50BC2210A75}"/>
              </a:ext>
            </a:extLst>
          </p:cNvPr>
          <p:cNvSpPr txBox="1"/>
          <p:nvPr/>
        </p:nvSpPr>
        <p:spPr>
          <a:xfrm>
            <a:off x="505031" y="1111193"/>
            <a:ext cx="10272460" cy="287771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a:solidFill>
                  <a:srgbClr val="969481"/>
                </a:solidFill>
                <a:latin typeface="Akrobat ExtraBold"/>
              </a:rPr>
              <a:t>Objetivos</a:t>
            </a:r>
            <a:endParaRPr kumimoji="0" lang="es-ES" sz="2400" b="1" i="0" u="none" strike="noStrike" kern="1200" cap="none" spc="0" normalizeH="0" baseline="0" noProof="0" dirty="0">
              <a:ln>
                <a:noFill/>
              </a:ln>
              <a:solidFill>
                <a:srgbClr val="969481"/>
              </a:solidFill>
              <a:effectLst/>
              <a:uLnTx/>
              <a:uFillTx/>
              <a:latin typeface="Akrobat ExtraBold"/>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krobat ExtraBold"/>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1" i="0" u="none" strike="noStrike" kern="1200" cap="none" spc="0" normalizeH="0" baseline="0" noProof="0" dirty="0">
                <a:ln>
                  <a:noFill/>
                </a:ln>
                <a:solidFill>
                  <a:prstClr val="black"/>
                </a:solidFill>
                <a:effectLst/>
                <a:uLnTx/>
                <a:uFillTx/>
                <a:latin typeface="Akrobat ExtraBold"/>
              </a:rPr>
              <a:t>Estimar la escorrentía y la erosión hídrica producida en suelos de olivar mediante ensayos de simulación de lluvia.</a:t>
            </a:r>
          </a:p>
          <a:p>
            <a:pPr marR="0" lvl="0" algn="just" defTabSz="914400" rtl="0" eaLnBrk="1" fontAlgn="auto" latinLnBrk="0" hangingPunct="1">
              <a:lnSpc>
                <a:spcPct val="100000"/>
              </a:lnSpc>
              <a:spcBef>
                <a:spcPts val="0"/>
              </a:spcBef>
              <a:spcAft>
                <a:spcPts val="0"/>
              </a:spcAft>
              <a:buClrTx/>
              <a:buSzTx/>
              <a:tabLst/>
              <a:defRPr/>
            </a:pPr>
            <a:endParaRPr kumimoji="0" lang="es-ES" sz="2000" b="1" i="0" u="none" strike="noStrike" kern="1200" cap="none" spc="0" normalizeH="0" baseline="0" noProof="0" dirty="0">
              <a:ln>
                <a:noFill/>
              </a:ln>
              <a:solidFill>
                <a:prstClr val="black"/>
              </a:solidFill>
              <a:effectLst/>
              <a:uLnTx/>
              <a:uFillTx/>
              <a:latin typeface="Akrobat ExtraBold"/>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b="1" dirty="0">
                <a:solidFill>
                  <a:prstClr val="black"/>
                </a:solidFill>
                <a:latin typeface="Akrobat ExtraBold"/>
              </a:rPr>
              <a:t>E</a:t>
            </a:r>
            <a:r>
              <a:rPr kumimoji="0" lang="es-ES" sz="2000" b="1" i="0" u="none" strike="noStrike" kern="1200" cap="none" spc="0" normalizeH="0" baseline="0" noProof="0" dirty="0">
                <a:ln>
                  <a:noFill/>
                </a:ln>
                <a:solidFill>
                  <a:prstClr val="black"/>
                </a:solidFill>
                <a:effectLst/>
                <a:uLnTx/>
                <a:uFillTx/>
                <a:latin typeface="Akrobat ExtraBold"/>
              </a:rPr>
              <a:t>valuar el efecto de las cubiertas vegetales en el control de la erosión y en las propiedades del suelo.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n 4">
            <a:extLst>
              <a:ext uri="{FF2B5EF4-FFF2-40B4-BE49-F238E27FC236}">
                <a16:creationId xmlns:a16="http://schemas.microsoft.com/office/drawing/2014/main" id="{512794AE-6A6A-4B37-8692-6F4B009AA6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1000" y="3432548"/>
            <a:ext cx="2430000" cy="3240000"/>
          </a:xfrm>
          <a:prstGeom prst="rect">
            <a:avLst/>
          </a:prstGeom>
        </p:spPr>
      </p:pic>
      <p:pic>
        <p:nvPicPr>
          <p:cNvPr id="7" name="Imagen 6">
            <a:extLst>
              <a:ext uri="{FF2B5EF4-FFF2-40B4-BE49-F238E27FC236}">
                <a16:creationId xmlns:a16="http://schemas.microsoft.com/office/drawing/2014/main" id="{D7E184E0-A158-4F94-BF01-3001A0E8B8B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0735" y="3758461"/>
            <a:ext cx="3600000" cy="2700000"/>
          </a:xfrm>
          <a:prstGeom prst="rect">
            <a:avLst/>
          </a:prstGeom>
        </p:spPr>
      </p:pic>
      <p:pic>
        <p:nvPicPr>
          <p:cNvPr id="9" name="Imagen 8">
            <a:extLst>
              <a:ext uri="{FF2B5EF4-FFF2-40B4-BE49-F238E27FC236}">
                <a16:creationId xmlns:a16="http://schemas.microsoft.com/office/drawing/2014/main" id="{FEF1D4ED-465B-46F5-B20F-DA08174AD39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31266" y="3750097"/>
            <a:ext cx="3600000" cy="2700000"/>
          </a:xfrm>
          <a:prstGeom prst="rect">
            <a:avLst/>
          </a:prstGeom>
        </p:spPr>
      </p:pic>
      <p:pic>
        <p:nvPicPr>
          <p:cNvPr id="2" name="Audio 1">
            <a:hlinkClick r:id="" action="ppaction://media"/>
            <a:extLst>
              <a:ext uri="{FF2B5EF4-FFF2-40B4-BE49-F238E27FC236}">
                <a16:creationId xmlns:a16="http://schemas.microsoft.com/office/drawing/2014/main" id="{0FFA1CF7-BF7E-4B38-BEF2-A379565C0AB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653266205"/>
      </p:ext>
    </p:extLst>
  </p:cSld>
  <p:clrMapOvr>
    <a:masterClrMapping/>
  </p:clrMapOvr>
  <mc:AlternateContent xmlns:mc="http://schemas.openxmlformats.org/markup-compatibility/2006" xmlns:p14="http://schemas.microsoft.com/office/powerpoint/2010/main">
    <mc:Choice Requires="p14">
      <p:transition spd="slow" p14:dur="2000" advTm="15706"/>
    </mc:Choice>
    <mc:Fallback xmlns="">
      <p:transition spd="slow" advTm="157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53511F78-3C17-0041-A77C-769489FD7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4" name="CuadroTexto 4">
            <a:extLst>
              <a:ext uri="{FF2B5EF4-FFF2-40B4-BE49-F238E27FC236}">
                <a16:creationId xmlns:a16="http://schemas.microsoft.com/office/drawing/2014/main" id="{685903F0-D148-9D4D-82CB-C50BC2210A75}"/>
              </a:ext>
            </a:extLst>
          </p:cNvPr>
          <p:cNvSpPr txBox="1"/>
          <p:nvPr/>
        </p:nvSpPr>
        <p:spPr>
          <a:xfrm>
            <a:off x="506031" y="1111193"/>
            <a:ext cx="9378655" cy="3901068"/>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2400" b="1" dirty="0">
                <a:solidFill>
                  <a:srgbClr val="969481"/>
                </a:solidFill>
                <a:latin typeface="Akrobat ExtraBold" pitchFamily="2" charset="77"/>
              </a:rPr>
              <a:t>Material y métodos</a:t>
            </a:r>
            <a:endParaRPr kumimoji="0" lang="es-ES" sz="2400" b="1" i="0" u="none" strike="noStrike" kern="1200" cap="none" spc="0" normalizeH="0" baseline="0" noProof="0" dirty="0">
              <a:ln>
                <a:noFill/>
              </a:ln>
              <a:solidFill>
                <a:srgbClr val="969481"/>
              </a:solidFill>
              <a:effectLst/>
              <a:uLnTx/>
              <a:uFillTx/>
              <a:latin typeface="Akrobat ExtraBold"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i="0" u="none" strike="noStrike" kern="1200" cap="none" spc="0" normalizeH="0" baseline="0" noProof="0" dirty="0" err="1">
                <a:ln>
                  <a:noFill/>
                </a:ln>
                <a:solidFill>
                  <a:prstClr val="black"/>
                </a:solidFill>
                <a:effectLst/>
                <a:uLnTx/>
                <a:uFillTx/>
                <a:latin typeface="Calibri" panose="020F0502020204030204"/>
                <a:ea typeface="+mn-ea"/>
                <a:cs typeface="+mn-cs"/>
              </a:rPr>
              <a:t>Píñar</a:t>
            </a:r>
            <a:r>
              <a:rPr kumimoji="0" lang="es-ES" i="0" u="none" strike="noStrike" kern="1200" cap="none" spc="0" normalizeH="0" baseline="0" noProof="0" dirty="0">
                <a:ln>
                  <a:noFill/>
                </a:ln>
                <a:solidFill>
                  <a:prstClr val="black"/>
                </a:solidFill>
                <a:effectLst/>
                <a:uLnTx/>
                <a:uFillTx/>
                <a:latin typeface="Calibri" panose="020F0502020204030204"/>
                <a:ea typeface="+mn-ea"/>
                <a:cs typeface="+mn-cs"/>
              </a:rPr>
              <a:t> (Granada)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Parcelas de olivar </a:t>
            </a:r>
          </a:p>
          <a:p>
            <a:pPr marR="0" lvl="0" algn="l" defTabSz="914400" rtl="0" eaLnBrk="1" fontAlgn="auto" latinLnBrk="0" hangingPunct="1">
              <a:lnSpc>
                <a:spcPct val="100000"/>
              </a:lnSpc>
              <a:spcBef>
                <a:spcPts val="0"/>
              </a:spcBef>
              <a:spcAft>
                <a:spcPts val="0"/>
              </a:spcAft>
              <a:buClrTx/>
              <a:buSzTx/>
              <a:tabLst/>
              <a:defRPr/>
            </a:pP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i="0" u="none" strike="noStrike" kern="1200" cap="none" spc="0" normalizeH="0" baseline="0" noProof="0" dirty="0">
                <a:ln>
                  <a:noFill/>
                </a:ln>
                <a:solidFill>
                  <a:prstClr val="black"/>
                </a:solidFill>
                <a:effectLst/>
                <a:uLnTx/>
                <a:uFillTx/>
                <a:latin typeface="Calibri" panose="020F0502020204030204"/>
                <a:ea typeface="+mn-ea"/>
                <a:cs typeface="+mn-cs"/>
              </a:rPr>
              <a:t>Alcalá la Real (Jaén)</a:t>
            </a:r>
          </a:p>
          <a:p>
            <a:pPr marR="0" lvl="0" algn="l" defTabSz="914400" rtl="0" eaLnBrk="1" fontAlgn="auto" latinLnBrk="0" hangingPunct="1">
              <a:lnSpc>
                <a:spcPct val="100000"/>
              </a:lnSpc>
              <a:spcBef>
                <a:spcPts val="0"/>
              </a:spcBef>
              <a:spcAft>
                <a:spcPts val="0"/>
              </a:spcAft>
              <a:buClrTx/>
              <a:buSzTx/>
              <a:tabLst/>
              <a:defRPr/>
            </a:pPr>
            <a:endParaRPr kumimoji="0" lang="es-E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2000" b="1" dirty="0">
                <a:solidFill>
                  <a:prstClr val="black"/>
                </a:solidFill>
                <a:latin typeface="Calibri" panose="020F0502020204030204"/>
              </a:rPr>
              <a:t>Simulador de lluvia:</a:t>
            </a:r>
          </a:p>
          <a:p>
            <a:pPr marL="800100" lvl="1" indent="-342900">
              <a:spcBef>
                <a:spcPts val="300"/>
              </a:spcBef>
              <a:buSzPct val="90000"/>
              <a:buFont typeface="Wingdings" panose="05000000000000000000" pitchFamily="2" charset="2"/>
              <a:buChar char="§"/>
            </a:pPr>
            <a:r>
              <a:rPr kumimoji="0" lang="es-ES" i="0" u="none" strike="noStrike" kern="1200" cap="none" spc="0" normalizeH="0" baseline="0" noProof="0" dirty="0">
                <a:ln>
                  <a:noFill/>
                </a:ln>
                <a:solidFill>
                  <a:prstClr val="black"/>
                </a:solidFill>
                <a:effectLst/>
                <a:uLnTx/>
                <a:uFillTx/>
                <a:latin typeface="Calibri" panose="020F0502020204030204"/>
                <a:ea typeface="+mn-ea"/>
                <a:cs typeface="+mn-cs"/>
              </a:rPr>
              <a:t>Placa de goteros de 50 x 50 cm (0.25m</a:t>
            </a:r>
            <a:r>
              <a:rPr kumimoji="0" lang="es-ES"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s-ES"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800100" lvl="1" indent="-342900">
              <a:spcBef>
                <a:spcPts val="300"/>
              </a:spcBef>
              <a:buSzPct val="90000"/>
              <a:buFont typeface="Wingdings" panose="05000000000000000000" pitchFamily="2" charset="2"/>
              <a:buChar char="§"/>
            </a:pPr>
            <a:r>
              <a:rPr lang="es-ES" dirty="0">
                <a:solidFill>
                  <a:prstClr val="black"/>
                </a:solidFill>
                <a:latin typeface="Calibri" panose="020F0502020204030204"/>
              </a:rPr>
              <a:t>Estructura </a:t>
            </a:r>
            <a:r>
              <a:rPr kumimoji="0" lang="es-ES" i="0" u="none" strike="noStrike" kern="1200" cap="none" spc="0" normalizeH="0" baseline="0" noProof="0" dirty="0">
                <a:ln>
                  <a:noFill/>
                </a:ln>
                <a:solidFill>
                  <a:prstClr val="black"/>
                </a:solidFill>
                <a:effectLst/>
                <a:uLnTx/>
                <a:uFillTx/>
                <a:latin typeface="Calibri" panose="020F0502020204030204"/>
                <a:ea typeface="+mn-ea"/>
                <a:cs typeface="+mn-cs"/>
              </a:rPr>
              <a:t>metálica de base cuadrada telescópica</a:t>
            </a:r>
          </a:p>
          <a:p>
            <a:pPr marL="800100" lvl="1" indent="-342900">
              <a:spcBef>
                <a:spcPts val="300"/>
              </a:spcBef>
              <a:buSzPct val="90000"/>
              <a:buFont typeface="Wingdings" panose="05000000000000000000" pitchFamily="2" charset="2"/>
              <a:buChar char="§"/>
            </a:pPr>
            <a:r>
              <a:rPr lang="es-ES" dirty="0">
                <a:solidFill>
                  <a:prstClr val="black"/>
                </a:solidFill>
                <a:latin typeface="Calibri" panose="020F0502020204030204"/>
              </a:rPr>
              <a:t>Bomba peristáltica con intensidad de flujo regulable</a:t>
            </a:r>
            <a:endParaRPr kumimoji="0" lang="es-ES"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Conector: angular 4">
            <a:extLst>
              <a:ext uri="{FF2B5EF4-FFF2-40B4-BE49-F238E27FC236}">
                <a16:creationId xmlns:a16="http://schemas.microsoft.com/office/drawing/2014/main" id="{E31C0C8C-1F1B-4195-8493-CC93CE623E8E}"/>
              </a:ext>
            </a:extLst>
          </p:cNvPr>
          <p:cNvCxnSpPr>
            <a:cxnSpLocks/>
          </p:cNvCxnSpPr>
          <p:nvPr/>
        </p:nvCxnSpPr>
        <p:spPr>
          <a:xfrm flipV="1">
            <a:off x="2858610" y="1749353"/>
            <a:ext cx="381740" cy="29296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angular 5">
            <a:extLst>
              <a:ext uri="{FF2B5EF4-FFF2-40B4-BE49-F238E27FC236}">
                <a16:creationId xmlns:a16="http://schemas.microsoft.com/office/drawing/2014/main" id="{F5D1F7A0-2CC6-4812-8FB7-38D9CDC8A6F9}"/>
              </a:ext>
            </a:extLst>
          </p:cNvPr>
          <p:cNvCxnSpPr>
            <a:cxnSpLocks/>
          </p:cNvCxnSpPr>
          <p:nvPr/>
        </p:nvCxnSpPr>
        <p:spPr>
          <a:xfrm>
            <a:off x="2858610" y="2042321"/>
            <a:ext cx="381740" cy="31071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62765384-FDB4-417A-BE60-5F88C997E5B3}"/>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058610" y="4136993"/>
            <a:ext cx="3600000" cy="2520000"/>
          </a:xfrm>
          <a:prstGeom prst="rect">
            <a:avLst/>
          </a:prstGeom>
          <a:noFill/>
          <a:ln w="9525">
            <a:noFill/>
            <a:miter lim="800000"/>
            <a:headEnd/>
            <a:tailEnd/>
          </a:ln>
        </p:spPr>
      </p:pic>
      <p:pic>
        <p:nvPicPr>
          <p:cNvPr id="10" name="Imagen 9">
            <a:extLst>
              <a:ext uri="{FF2B5EF4-FFF2-40B4-BE49-F238E27FC236}">
                <a16:creationId xmlns:a16="http://schemas.microsoft.com/office/drawing/2014/main" id="{E68FC39F-9911-4150-9082-D9C27906C2FD}"/>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5047978" y="4136993"/>
            <a:ext cx="3600000" cy="2520000"/>
          </a:xfrm>
          <a:prstGeom prst="rect">
            <a:avLst/>
          </a:prstGeom>
          <a:noFill/>
        </p:spPr>
      </p:pic>
      <p:pic>
        <p:nvPicPr>
          <p:cNvPr id="7" name="Imagen 6">
            <a:extLst>
              <a:ext uri="{FF2B5EF4-FFF2-40B4-BE49-F238E27FC236}">
                <a16:creationId xmlns:a16="http://schemas.microsoft.com/office/drawing/2014/main" id="{FBD6CB8D-1AC7-4D7B-AAEB-90C731C926A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849197" y="1142321"/>
            <a:ext cx="2400000" cy="1800000"/>
          </a:xfrm>
          <a:prstGeom prst="rect">
            <a:avLst/>
          </a:prstGeom>
        </p:spPr>
      </p:pic>
      <p:pic>
        <p:nvPicPr>
          <p:cNvPr id="11" name="Imagen 10">
            <a:extLst>
              <a:ext uri="{FF2B5EF4-FFF2-40B4-BE49-F238E27FC236}">
                <a16:creationId xmlns:a16="http://schemas.microsoft.com/office/drawing/2014/main" id="{83D3ABC0-3EB2-44F9-98FA-F24AE9D59CC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40699" y="1142321"/>
            <a:ext cx="2400000" cy="1800000"/>
          </a:xfrm>
          <a:prstGeom prst="rect">
            <a:avLst/>
          </a:prstGeom>
        </p:spPr>
      </p:pic>
      <p:pic>
        <p:nvPicPr>
          <p:cNvPr id="2" name="Audio 1">
            <a:hlinkClick r:id="" action="ppaction://media"/>
            <a:extLst>
              <a:ext uri="{FF2B5EF4-FFF2-40B4-BE49-F238E27FC236}">
                <a16:creationId xmlns:a16="http://schemas.microsoft.com/office/drawing/2014/main" id="{18D76A93-A1F8-4618-AA6A-E227EEA7A17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157712364"/>
      </p:ext>
    </p:extLst>
  </p:cSld>
  <p:clrMapOvr>
    <a:masterClrMapping/>
  </p:clrMapOvr>
  <mc:AlternateContent xmlns:mc="http://schemas.openxmlformats.org/markup-compatibility/2006" xmlns:p14="http://schemas.microsoft.com/office/powerpoint/2010/main">
    <mc:Choice Requires="p14">
      <p:transition spd="slow" p14:dur="2000" advTm="32308"/>
    </mc:Choice>
    <mc:Fallback xmlns="">
      <p:transition spd="slow" advTm="323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53511F78-3C17-0041-A77C-769489FD7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4" name="CuadroTexto 4">
            <a:extLst>
              <a:ext uri="{FF2B5EF4-FFF2-40B4-BE49-F238E27FC236}">
                <a16:creationId xmlns:a16="http://schemas.microsoft.com/office/drawing/2014/main" id="{685903F0-D148-9D4D-82CB-C50BC2210A75}"/>
              </a:ext>
            </a:extLst>
          </p:cNvPr>
          <p:cNvSpPr txBox="1"/>
          <p:nvPr/>
        </p:nvSpPr>
        <p:spPr>
          <a:xfrm>
            <a:off x="506031" y="1113686"/>
            <a:ext cx="9378655" cy="575542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2400" b="1" dirty="0">
                <a:solidFill>
                  <a:srgbClr val="969481"/>
                </a:solidFill>
                <a:latin typeface="Akrobat ExtraBold" pitchFamily="2" charset="77"/>
              </a:rPr>
              <a:t>Material y métodos</a:t>
            </a:r>
            <a:endParaRPr kumimoji="0" lang="es-ES" sz="2400" b="1" i="0" u="none" strike="noStrike" kern="1200" cap="none" spc="0" normalizeH="0" baseline="0" noProof="0" dirty="0">
              <a:ln>
                <a:noFill/>
              </a:ln>
              <a:solidFill>
                <a:srgbClr val="969481"/>
              </a:solidFill>
              <a:effectLst/>
              <a:uLnTx/>
              <a:uFillTx/>
              <a:latin typeface="Akrobat ExtraBold" pitchFamily="2"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i="0" u="none" strike="noStrike" kern="1200" cap="none" spc="0" normalizeH="0" baseline="0" noProof="0" dirty="0">
                <a:ln>
                  <a:noFill/>
                </a:ln>
                <a:solidFill>
                  <a:prstClr val="black"/>
                </a:solidFill>
                <a:effectLst/>
                <a:uLnTx/>
                <a:uFillTx/>
                <a:latin typeface="Calibri" panose="020F0502020204030204"/>
                <a:ea typeface="+mn-ea"/>
                <a:cs typeface="+mn-cs"/>
              </a:rPr>
              <a:t>Suelos desnudos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Ensayos de simulación de lluvia </a:t>
            </a:r>
          </a:p>
          <a:p>
            <a:pPr marR="0" lvl="0" algn="l" defTabSz="914400" rtl="0" eaLnBrk="1" fontAlgn="auto" latinLnBrk="0" hangingPunct="1">
              <a:lnSpc>
                <a:spcPct val="100000"/>
              </a:lnSpc>
              <a:spcBef>
                <a:spcPts val="0"/>
              </a:spcBef>
              <a:spcAft>
                <a:spcPts val="0"/>
              </a:spcAft>
              <a:buClrTx/>
              <a:buSzTx/>
              <a:tabLst/>
              <a:defRPr/>
            </a:pP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 i="0" u="none" strike="noStrike" kern="1200" cap="none" spc="0" normalizeH="0" baseline="0" noProof="0" dirty="0">
                <a:ln>
                  <a:noFill/>
                </a:ln>
                <a:solidFill>
                  <a:prstClr val="black"/>
                </a:solidFill>
                <a:effectLst/>
                <a:uLnTx/>
                <a:uFillTx/>
                <a:latin typeface="Calibri" panose="020F0502020204030204"/>
                <a:ea typeface="+mn-ea"/>
                <a:cs typeface="+mn-cs"/>
              </a:rPr>
              <a:t>Suelos bajo cubierta vegetal</a:t>
            </a:r>
          </a:p>
          <a:p>
            <a:pPr marR="0" lvl="0" algn="l" defTabSz="914400" rtl="0" eaLnBrk="1" fontAlgn="auto" latinLnBrk="0" hangingPunct="1">
              <a:lnSpc>
                <a:spcPct val="100000"/>
              </a:lnSpc>
              <a:spcBef>
                <a:spcPts val="0"/>
              </a:spcBef>
              <a:spcAft>
                <a:spcPts val="0"/>
              </a:spcAft>
              <a:buClrTx/>
              <a:buSzTx/>
              <a:tabLst/>
              <a:defRPr/>
            </a:pPr>
            <a:endParaRPr lang="es-ES" b="1" dirty="0">
              <a:solidFill>
                <a:prstClr val="black"/>
              </a:solidFill>
              <a:latin typeface="Calibri" panose="020F0502020204030204"/>
            </a:endParaRPr>
          </a:p>
          <a:p>
            <a:pPr marL="742950" lvl="1" indent="-285750">
              <a:buSzPct val="90000"/>
              <a:buFont typeface="Wingdings" panose="05000000000000000000" pitchFamily="2" charset="2"/>
              <a:buChar char="§"/>
              <a:defRPr/>
            </a:pPr>
            <a:r>
              <a:rPr lang="es-ES" b="1" dirty="0">
                <a:solidFill>
                  <a:prstClr val="black"/>
                </a:solidFill>
                <a:latin typeface="Calibri" panose="020F0502020204030204"/>
              </a:rPr>
              <a:t>Gradiente de inclinación de pendientes </a:t>
            </a:r>
            <a:r>
              <a:rPr lang="es-ES" dirty="0">
                <a:solidFill>
                  <a:prstClr val="black"/>
                </a:solidFill>
                <a:latin typeface="Calibri" panose="020F0502020204030204"/>
              </a:rPr>
              <a:t>(7% - 36%)</a:t>
            </a:r>
          </a:p>
          <a:p>
            <a:pPr marR="0" lvl="0" algn="l" defTabSz="914400" rtl="0" eaLnBrk="1" fontAlgn="auto" latinLnBrk="0" hangingPunct="1">
              <a:lnSpc>
                <a:spcPct val="100000"/>
              </a:lnSpc>
              <a:spcBef>
                <a:spcPts val="0"/>
              </a:spcBef>
              <a:spcAft>
                <a:spcPts val="0"/>
              </a:spcAft>
              <a:buClrTx/>
              <a:buSzTx/>
              <a:tabLst/>
              <a:defRPr/>
            </a:pPr>
            <a:endParaRPr lang="es-ES" sz="1000" b="1" noProof="0" dirty="0">
              <a:solidFill>
                <a:prstClr val="black"/>
              </a:solidFill>
              <a:latin typeface="Calibri" panose="020F0502020204030204"/>
            </a:endParaRPr>
          </a:p>
          <a:p>
            <a:pPr marL="742950" lvl="1" indent="-285750">
              <a:buSzPct val="90000"/>
              <a:buFont typeface="Wingdings" panose="05000000000000000000" pitchFamily="2" charset="2"/>
              <a:buChar char="§"/>
            </a:pPr>
            <a:r>
              <a:rPr lang="es-ES" b="1" noProof="0" dirty="0">
                <a:solidFill>
                  <a:prstClr val="black"/>
                </a:solidFill>
                <a:latin typeface="Calibri" panose="020F0502020204030204"/>
              </a:rPr>
              <a:t>Bajo intensidades controladas </a:t>
            </a:r>
            <a:r>
              <a:rPr lang="es-ES" noProof="0" dirty="0">
                <a:solidFill>
                  <a:prstClr val="black"/>
                </a:solidFill>
              </a:rPr>
              <a:t>(2</a:t>
            </a:r>
            <a:r>
              <a:rPr lang="es-ES" dirty="0">
                <a:solidFill>
                  <a:prstClr val="black"/>
                </a:solidFill>
              </a:rPr>
              <a:t>0</a:t>
            </a:r>
            <a:r>
              <a:rPr lang="es-ES" dirty="0">
                <a:effectLst/>
                <a:ea typeface="Palatino Linotype" panose="02040502050505030304" pitchFamily="18" charset="0"/>
                <a:cs typeface="Times New Roman" panose="02020603050405020304" pitchFamily="18" charset="0"/>
              </a:rPr>
              <a:t> l/m</a:t>
            </a:r>
            <a:r>
              <a:rPr lang="es-ES" baseline="30000" dirty="0">
                <a:effectLst/>
                <a:ea typeface="Palatino Linotype" panose="02040502050505030304" pitchFamily="18" charset="0"/>
                <a:cs typeface="Times New Roman" panose="02020603050405020304" pitchFamily="18" charset="0"/>
              </a:rPr>
              <a:t>2</a:t>
            </a:r>
            <a:r>
              <a:rPr lang="es-ES" dirty="0">
                <a:effectLst/>
                <a:ea typeface="Palatino Linotype" panose="02040502050505030304" pitchFamily="18" charset="0"/>
                <a:cs typeface="Times New Roman" panose="02020603050405020304" pitchFamily="18" charset="0"/>
              </a:rPr>
              <a:t> h - </a:t>
            </a:r>
            <a:r>
              <a:rPr lang="es-ES" dirty="0">
                <a:solidFill>
                  <a:prstClr val="black"/>
                </a:solidFill>
                <a:effectLst/>
                <a:ea typeface="Palatino Linotype" panose="02040502050505030304" pitchFamily="18" charset="0"/>
                <a:cs typeface="Times New Roman" panose="02020603050405020304" pitchFamily="18" charset="0"/>
              </a:rPr>
              <a:t>8</a:t>
            </a:r>
            <a:r>
              <a:rPr lang="es-ES" dirty="0">
                <a:solidFill>
                  <a:prstClr val="black"/>
                </a:solidFill>
              </a:rPr>
              <a:t>0</a:t>
            </a:r>
            <a:r>
              <a:rPr lang="es-ES" dirty="0">
                <a:effectLst/>
                <a:ea typeface="Palatino Linotype" panose="02040502050505030304" pitchFamily="18" charset="0"/>
                <a:cs typeface="Times New Roman" panose="02020603050405020304" pitchFamily="18" charset="0"/>
              </a:rPr>
              <a:t> l/m</a:t>
            </a:r>
            <a:r>
              <a:rPr lang="es-ES" baseline="30000" dirty="0">
                <a:effectLst/>
                <a:ea typeface="Palatino Linotype" panose="02040502050505030304" pitchFamily="18" charset="0"/>
                <a:cs typeface="Times New Roman" panose="02020603050405020304" pitchFamily="18" charset="0"/>
              </a:rPr>
              <a:t>2</a:t>
            </a:r>
            <a:r>
              <a:rPr lang="es-ES" dirty="0">
                <a:effectLst/>
                <a:ea typeface="Palatino Linotype" panose="02040502050505030304" pitchFamily="18" charset="0"/>
                <a:cs typeface="Times New Roman" panose="02020603050405020304" pitchFamily="18" charset="0"/>
              </a:rPr>
              <a:t> h</a:t>
            </a:r>
            <a:r>
              <a:rPr lang="es-ES" dirty="0">
                <a:solidFill>
                  <a:prstClr val="black"/>
                </a:solidFill>
                <a:ea typeface="Palatino Linotype" panose="02040502050505030304" pitchFamily="18" charset="0"/>
                <a:cs typeface="Times New Roman" panose="02020603050405020304" pitchFamily="18" charset="0"/>
              </a:rPr>
              <a:t>)</a:t>
            </a:r>
          </a:p>
          <a:p>
            <a:pPr marL="742950" lvl="1" indent="-285750">
              <a:buSzPct val="90000"/>
              <a:buFont typeface="Wingdings" panose="05000000000000000000" pitchFamily="2" charset="2"/>
              <a:buChar char="§"/>
            </a:pPr>
            <a:endParaRPr lang="es-ES" sz="1000" b="1" dirty="0">
              <a:solidFill>
                <a:prstClr val="black"/>
              </a:solidFill>
              <a:latin typeface="Calibri" panose="020F0502020204030204"/>
              <a:cs typeface="Times New Roman" panose="02020603050405020304" pitchFamily="18" charset="0"/>
            </a:endParaRPr>
          </a:p>
          <a:p>
            <a:pPr marL="742950" lvl="1" indent="-285750">
              <a:buSzPct val="90000"/>
              <a:buFont typeface="Wingdings" panose="05000000000000000000" pitchFamily="2" charset="2"/>
              <a:buChar char="§"/>
            </a:pPr>
            <a:r>
              <a:rPr lang="es-ES" b="1" dirty="0">
                <a:solidFill>
                  <a:prstClr val="black"/>
                </a:solidFill>
                <a:latin typeface="Calibri" panose="020F0502020204030204"/>
                <a:cs typeface="Times New Roman" panose="02020603050405020304" pitchFamily="18" charset="0"/>
              </a:rPr>
              <a:t>Cálculo de tasa de escorrentía y tasa de erosión del suelo</a:t>
            </a:r>
            <a:endParaRPr lang="es-ES"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s-E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s-E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s-E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s-ES" b="1" noProof="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s-E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s-ES"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endParaRPr kumimoji="0" lang="es-E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s-ES"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s-ES" sz="2000" b="1" dirty="0">
                <a:solidFill>
                  <a:prstClr val="black"/>
                </a:solidFill>
                <a:latin typeface="Calibri" panose="020F0502020204030204"/>
              </a:rPr>
              <a:t>Muestreo y caracterización de suelos</a:t>
            </a:r>
          </a:p>
          <a:p>
            <a:pPr marR="0" lvl="0" algn="l" defTabSz="914400" rtl="0" eaLnBrk="1" fontAlgn="auto" latinLnBrk="0" hangingPunct="1">
              <a:lnSpc>
                <a:spcPct val="100000"/>
              </a:lnSpc>
              <a:spcBef>
                <a:spcPts val="0"/>
              </a:spcBef>
              <a:spcAft>
                <a:spcPts val="600"/>
              </a:spcAft>
              <a:buClrTx/>
              <a:buSzTx/>
              <a:tabLst/>
              <a:defRPr/>
            </a:pP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Conector: angular 4">
            <a:extLst>
              <a:ext uri="{FF2B5EF4-FFF2-40B4-BE49-F238E27FC236}">
                <a16:creationId xmlns:a16="http://schemas.microsoft.com/office/drawing/2014/main" id="{E31C0C8C-1F1B-4195-8493-CC93CE623E8E}"/>
              </a:ext>
            </a:extLst>
          </p:cNvPr>
          <p:cNvCxnSpPr>
            <a:cxnSpLocks/>
          </p:cNvCxnSpPr>
          <p:nvPr/>
        </p:nvCxnSpPr>
        <p:spPr>
          <a:xfrm flipV="1">
            <a:off x="4314547" y="1740022"/>
            <a:ext cx="381740" cy="29296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angular 5">
            <a:extLst>
              <a:ext uri="{FF2B5EF4-FFF2-40B4-BE49-F238E27FC236}">
                <a16:creationId xmlns:a16="http://schemas.microsoft.com/office/drawing/2014/main" id="{F5D1F7A0-2CC6-4812-8FB7-38D9CDC8A6F9}"/>
              </a:ext>
            </a:extLst>
          </p:cNvPr>
          <p:cNvCxnSpPr>
            <a:cxnSpLocks/>
          </p:cNvCxnSpPr>
          <p:nvPr/>
        </p:nvCxnSpPr>
        <p:spPr>
          <a:xfrm>
            <a:off x="4314548" y="2032990"/>
            <a:ext cx="381740" cy="31071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BF1EE3D2-7AF3-4DDB-B479-DA31547DD13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712171" y="1042990"/>
            <a:ext cx="1601381" cy="1980000"/>
          </a:xfrm>
          <a:prstGeom prst="rect">
            <a:avLst/>
          </a:prstGeom>
        </p:spPr>
      </p:pic>
      <p:pic>
        <p:nvPicPr>
          <p:cNvPr id="9" name="Imagen 8">
            <a:extLst>
              <a:ext uri="{FF2B5EF4-FFF2-40B4-BE49-F238E27FC236}">
                <a16:creationId xmlns:a16="http://schemas.microsoft.com/office/drawing/2014/main" id="{41B48C0B-9CF7-4CB3-9E66-886BC8FFD4E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94593" y="1042990"/>
            <a:ext cx="1601381" cy="1980000"/>
          </a:xfrm>
          <a:prstGeom prst="rect">
            <a:avLst/>
          </a:prstGeom>
        </p:spPr>
      </p:pic>
      <p:pic>
        <p:nvPicPr>
          <p:cNvPr id="11" name="Imagen 10">
            <a:extLst>
              <a:ext uri="{FF2B5EF4-FFF2-40B4-BE49-F238E27FC236}">
                <a16:creationId xmlns:a16="http://schemas.microsoft.com/office/drawing/2014/main" id="{CAD1330D-0F36-4C63-8D9A-EEC5DCC353D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75666" y="4008700"/>
            <a:ext cx="2400000" cy="1800000"/>
          </a:xfrm>
          <a:prstGeom prst="rect">
            <a:avLst/>
          </a:prstGeom>
        </p:spPr>
      </p:pic>
      <p:pic>
        <p:nvPicPr>
          <p:cNvPr id="13" name="Imagen 12">
            <a:extLst>
              <a:ext uri="{FF2B5EF4-FFF2-40B4-BE49-F238E27FC236}">
                <a16:creationId xmlns:a16="http://schemas.microsoft.com/office/drawing/2014/main" id="{8BC4681A-D5F2-44BB-B569-235A20CB5F5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81697" y="4008700"/>
            <a:ext cx="2400000" cy="1800000"/>
          </a:xfrm>
          <a:prstGeom prst="rect">
            <a:avLst/>
          </a:prstGeom>
        </p:spPr>
      </p:pic>
      <p:pic>
        <p:nvPicPr>
          <p:cNvPr id="15" name="Imagen 14">
            <a:extLst>
              <a:ext uri="{FF2B5EF4-FFF2-40B4-BE49-F238E27FC236}">
                <a16:creationId xmlns:a16="http://schemas.microsoft.com/office/drawing/2014/main" id="{373C8EAA-D01F-422B-8A92-339A5662BB9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69636" y="4008700"/>
            <a:ext cx="2399999" cy="1800000"/>
          </a:xfrm>
          <a:prstGeom prst="rect">
            <a:avLst/>
          </a:prstGeom>
        </p:spPr>
      </p:pic>
      <p:pic>
        <p:nvPicPr>
          <p:cNvPr id="17" name="Imagen 16">
            <a:extLst>
              <a:ext uri="{FF2B5EF4-FFF2-40B4-BE49-F238E27FC236}">
                <a16:creationId xmlns:a16="http://schemas.microsoft.com/office/drawing/2014/main" id="{94F23BB0-CD5B-42D0-B8EA-1A9E2E2D2C7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687728" y="4008700"/>
            <a:ext cx="1350000" cy="1800000"/>
          </a:xfrm>
          <a:prstGeom prst="rect">
            <a:avLst/>
          </a:prstGeom>
        </p:spPr>
      </p:pic>
      <p:pic>
        <p:nvPicPr>
          <p:cNvPr id="2" name="Audio 1">
            <a:hlinkClick r:id="" action="ppaction://media"/>
            <a:extLst>
              <a:ext uri="{FF2B5EF4-FFF2-40B4-BE49-F238E27FC236}">
                <a16:creationId xmlns:a16="http://schemas.microsoft.com/office/drawing/2014/main" id="{D51069F0-65FF-4B43-AFB6-84D7EF8B0E8F}"/>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830640576"/>
      </p:ext>
    </p:extLst>
  </p:cSld>
  <p:clrMapOvr>
    <a:masterClrMapping/>
  </p:clrMapOvr>
  <mc:AlternateContent xmlns:mc="http://schemas.openxmlformats.org/markup-compatibility/2006" xmlns:p14="http://schemas.microsoft.com/office/powerpoint/2010/main">
    <mc:Choice Requires="p14">
      <p:transition spd="slow" p14:dur="2000" advTm="31031"/>
    </mc:Choice>
    <mc:Fallback xmlns="">
      <p:transition spd="slow" advTm="310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53511F78-3C17-0041-A77C-769489FD7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6858000"/>
          </a:xfrm>
          <a:prstGeom prst="rect">
            <a:avLst/>
          </a:prstGeom>
          <a:ln>
            <a:noFill/>
          </a:ln>
        </p:spPr>
        <p:style>
          <a:lnRef idx="2">
            <a:schemeClr val="dk1"/>
          </a:lnRef>
          <a:fillRef idx="1">
            <a:schemeClr val="lt1"/>
          </a:fillRef>
          <a:effectRef idx="0">
            <a:schemeClr val="dk1"/>
          </a:effectRef>
          <a:fontRef idx="minor">
            <a:schemeClr val="dk1"/>
          </a:fontRef>
        </p:style>
      </p:pic>
      <p:sp>
        <p:nvSpPr>
          <p:cNvPr id="4" name="CuadroTexto 4">
            <a:extLst>
              <a:ext uri="{FF2B5EF4-FFF2-40B4-BE49-F238E27FC236}">
                <a16:creationId xmlns:a16="http://schemas.microsoft.com/office/drawing/2014/main" id="{685903F0-D148-9D4D-82CB-C50BC2210A75}"/>
              </a:ext>
            </a:extLst>
          </p:cNvPr>
          <p:cNvSpPr txBox="1"/>
          <p:nvPr/>
        </p:nvSpPr>
        <p:spPr>
          <a:xfrm>
            <a:off x="506031" y="1110614"/>
            <a:ext cx="11159227" cy="129266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2400" b="1" dirty="0">
                <a:solidFill>
                  <a:srgbClr val="969481"/>
                </a:solidFill>
                <a:latin typeface="Akrobat ExtraBold" pitchFamily="2" charset="77"/>
              </a:rPr>
              <a:t>Resultados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s-ES" sz="100" b="1" u="sng" strike="noStrike" kern="1200" cap="none" spc="0" normalizeH="0" baseline="0" noProof="0" dirty="0">
              <a:ln>
                <a:noFill/>
              </a:ln>
              <a:solidFill>
                <a:srgbClr val="969481"/>
              </a:solidFill>
              <a:effectLst/>
              <a:uLnTx/>
              <a:uFillTx/>
              <a:latin typeface="Akrobat ExtraBold"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2000" b="1" u="sng" strike="noStrike" kern="1200" cap="none" spc="0" normalizeH="0" baseline="0" noProof="0" dirty="0">
                <a:ln>
                  <a:noFill/>
                </a:ln>
                <a:solidFill>
                  <a:prstClr val="black"/>
                </a:solidFill>
                <a:effectLst/>
                <a:uLnTx/>
                <a:uFillTx/>
                <a:latin typeface="Calibri" panose="020F0502020204030204"/>
                <a:ea typeface="+mn-ea"/>
                <a:cs typeface="+mn-cs"/>
              </a:rPr>
              <a:t>Tasas de erosión del suelo según pendientes e intensidades de lluvia</a:t>
            </a:r>
            <a:r>
              <a:rPr kumimoji="0" lang="es-ES" sz="2000" b="1"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Grupo 12">
            <a:extLst>
              <a:ext uri="{FF2B5EF4-FFF2-40B4-BE49-F238E27FC236}">
                <a16:creationId xmlns:a16="http://schemas.microsoft.com/office/drawing/2014/main" id="{C7D41957-F5CC-4A0C-BBB1-83907385466B}"/>
              </a:ext>
            </a:extLst>
          </p:cNvPr>
          <p:cNvGrpSpPr/>
          <p:nvPr/>
        </p:nvGrpSpPr>
        <p:grpSpPr>
          <a:xfrm>
            <a:off x="1935329" y="2181478"/>
            <a:ext cx="7420895" cy="4565155"/>
            <a:chOff x="2077372" y="2224298"/>
            <a:chExt cx="7420895" cy="4565155"/>
          </a:xfrm>
        </p:grpSpPr>
        <p:pic>
          <p:nvPicPr>
            <p:cNvPr id="7" name="Imagen 6">
              <a:extLst>
                <a:ext uri="{FF2B5EF4-FFF2-40B4-BE49-F238E27FC236}">
                  <a16:creationId xmlns:a16="http://schemas.microsoft.com/office/drawing/2014/main" id="{AD137C47-3862-425F-A482-563A0FA2DA4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3411352" y="2613453"/>
              <a:ext cx="2909551" cy="4176000"/>
            </a:xfrm>
            <a:prstGeom prst="rect">
              <a:avLst/>
            </a:prstGeom>
            <a:noFill/>
            <a:ln w="9525">
              <a:noFill/>
              <a:miter lim="800000"/>
              <a:headEnd/>
              <a:tailEnd/>
            </a:ln>
          </p:spPr>
        </p:pic>
        <p:sp>
          <p:nvSpPr>
            <p:cNvPr id="8" name="CuadroTexto 7">
              <a:extLst>
                <a:ext uri="{FF2B5EF4-FFF2-40B4-BE49-F238E27FC236}">
                  <a16:creationId xmlns:a16="http://schemas.microsoft.com/office/drawing/2014/main" id="{2484064C-13D8-42DB-A048-8C908A6F93FD}"/>
                </a:ext>
              </a:extLst>
            </p:cNvPr>
            <p:cNvSpPr txBox="1"/>
            <p:nvPr/>
          </p:nvSpPr>
          <p:spPr>
            <a:xfrm>
              <a:off x="4225771" y="2224298"/>
              <a:ext cx="1692000" cy="307777"/>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t>Sin cubierta vegetal</a:t>
              </a:r>
            </a:p>
          </p:txBody>
        </p:sp>
        <p:sp>
          <p:nvSpPr>
            <p:cNvPr id="9" name="CuadroTexto 8">
              <a:extLst>
                <a:ext uri="{FF2B5EF4-FFF2-40B4-BE49-F238E27FC236}">
                  <a16:creationId xmlns:a16="http://schemas.microsoft.com/office/drawing/2014/main" id="{E7CA6220-0ED7-40E7-9805-FC8B252A8CC8}"/>
                </a:ext>
              </a:extLst>
            </p:cNvPr>
            <p:cNvSpPr txBox="1"/>
            <p:nvPr/>
          </p:nvSpPr>
          <p:spPr>
            <a:xfrm>
              <a:off x="7369951" y="2224298"/>
              <a:ext cx="1692000" cy="307777"/>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t>Con cubierta vegetal</a:t>
              </a:r>
            </a:p>
          </p:txBody>
        </p:sp>
        <p:pic>
          <p:nvPicPr>
            <p:cNvPr id="10" name="Imagen 9">
              <a:extLst>
                <a:ext uri="{FF2B5EF4-FFF2-40B4-BE49-F238E27FC236}">
                  <a16:creationId xmlns:a16="http://schemas.microsoft.com/office/drawing/2014/main" id="{F4DF9148-438E-4D3F-B247-872F9C29F4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6491902" y="2613453"/>
              <a:ext cx="3006365" cy="4176000"/>
            </a:xfrm>
            <a:prstGeom prst="rect">
              <a:avLst/>
            </a:prstGeom>
            <a:noFill/>
            <a:ln w="9525">
              <a:noFill/>
              <a:miter lim="800000"/>
              <a:headEnd/>
              <a:tailEnd/>
            </a:ln>
          </p:spPr>
        </p:pic>
        <p:sp>
          <p:nvSpPr>
            <p:cNvPr id="11" name="CuadroTexto 10">
              <a:extLst>
                <a:ext uri="{FF2B5EF4-FFF2-40B4-BE49-F238E27FC236}">
                  <a16:creationId xmlns:a16="http://schemas.microsoft.com/office/drawing/2014/main" id="{CB3DF63E-D8CE-4A96-89F8-CC9C5F3CA244}"/>
                </a:ext>
              </a:extLst>
            </p:cNvPr>
            <p:cNvSpPr txBox="1"/>
            <p:nvPr/>
          </p:nvSpPr>
          <p:spPr>
            <a:xfrm>
              <a:off x="2653372" y="3415382"/>
              <a:ext cx="576000" cy="307777"/>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err="1"/>
                <a:t>Píñar</a:t>
              </a:r>
              <a:endParaRPr lang="es-ES" sz="1400" dirty="0"/>
            </a:p>
          </p:txBody>
        </p:sp>
        <p:sp>
          <p:nvSpPr>
            <p:cNvPr id="12" name="CuadroTexto 11">
              <a:extLst>
                <a:ext uri="{FF2B5EF4-FFF2-40B4-BE49-F238E27FC236}">
                  <a16:creationId xmlns:a16="http://schemas.microsoft.com/office/drawing/2014/main" id="{E5C3E5F2-2659-48E8-B4F2-69908EDE0128}"/>
                </a:ext>
              </a:extLst>
            </p:cNvPr>
            <p:cNvSpPr txBox="1"/>
            <p:nvPr/>
          </p:nvSpPr>
          <p:spPr>
            <a:xfrm>
              <a:off x="2077372" y="5316683"/>
              <a:ext cx="1152000" cy="307777"/>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t>Alcalá la Real</a:t>
              </a:r>
            </a:p>
          </p:txBody>
        </p:sp>
      </p:grpSp>
      <p:sp>
        <p:nvSpPr>
          <p:cNvPr id="2" name="Rectángulo: esquinas redondeadas 1">
            <a:extLst>
              <a:ext uri="{FF2B5EF4-FFF2-40B4-BE49-F238E27FC236}">
                <a16:creationId xmlns:a16="http://schemas.microsoft.com/office/drawing/2014/main" id="{521D4B9D-810E-44C1-B5C6-CB0586468078}"/>
              </a:ext>
            </a:extLst>
          </p:cNvPr>
          <p:cNvSpPr/>
          <p:nvPr/>
        </p:nvSpPr>
        <p:spPr>
          <a:xfrm>
            <a:off x="3535854" y="2566017"/>
            <a:ext cx="360000"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esquinas redondeadas 13">
            <a:extLst>
              <a:ext uri="{FF2B5EF4-FFF2-40B4-BE49-F238E27FC236}">
                <a16:creationId xmlns:a16="http://schemas.microsoft.com/office/drawing/2014/main" id="{B9844D99-4808-4EBF-B233-7C6ACC6F41C8}"/>
              </a:ext>
            </a:extLst>
          </p:cNvPr>
          <p:cNvSpPr/>
          <p:nvPr/>
        </p:nvSpPr>
        <p:spPr>
          <a:xfrm>
            <a:off x="6674501" y="2956297"/>
            <a:ext cx="360000"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esquinas redondeadas 15">
            <a:extLst>
              <a:ext uri="{FF2B5EF4-FFF2-40B4-BE49-F238E27FC236}">
                <a16:creationId xmlns:a16="http://schemas.microsoft.com/office/drawing/2014/main" id="{AD7CA145-9C6F-46C4-AC4E-E30BEA81D409}"/>
              </a:ext>
            </a:extLst>
          </p:cNvPr>
          <p:cNvSpPr/>
          <p:nvPr/>
        </p:nvSpPr>
        <p:spPr>
          <a:xfrm>
            <a:off x="3535854" y="4897068"/>
            <a:ext cx="360000"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esquinas redondeadas 16">
            <a:extLst>
              <a:ext uri="{FF2B5EF4-FFF2-40B4-BE49-F238E27FC236}">
                <a16:creationId xmlns:a16="http://schemas.microsoft.com/office/drawing/2014/main" id="{A57B6D28-5BEA-46B2-97E8-DD88B1D490C7}"/>
              </a:ext>
            </a:extLst>
          </p:cNvPr>
          <p:cNvSpPr/>
          <p:nvPr/>
        </p:nvSpPr>
        <p:spPr>
          <a:xfrm>
            <a:off x="6677608" y="4853523"/>
            <a:ext cx="360000" cy="288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Audio 4">
            <a:hlinkClick r:id="" action="ppaction://media"/>
            <a:extLst>
              <a:ext uri="{FF2B5EF4-FFF2-40B4-BE49-F238E27FC236}">
                <a16:creationId xmlns:a16="http://schemas.microsoft.com/office/drawing/2014/main" id="{1FD05AD8-D37B-4EC1-8056-99003007538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791084478"/>
      </p:ext>
    </p:extLst>
  </p:cSld>
  <p:clrMapOvr>
    <a:masterClrMapping/>
  </p:clrMapOvr>
  <mc:AlternateContent xmlns:mc="http://schemas.openxmlformats.org/markup-compatibility/2006" xmlns:p14="http://schemas.microsoft.com/office/powerpoint/2010/main">
    <mc:Choice Requires="p14">
      <p:transition spd="slow" p14:dur="2000" advTm="20722"/>
    </mc:Choice>
    <mc:Fallback xmlns="">
      <p:transition spd="slow" advTm="207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53511F78-3C17-0041-A77C-769489FD7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6858000"/>
          </a:xfrm>
          <a:prstGeom prst="rect">
            <a:avLst/>
          </a:prstGeom>
          <a:ln>
            <a:noFill/>
          </a:ln>
        </p:spPr>
        <p:style>
          <a:lnRef idx="2">
            <a:schemeClr val="dk1"/>
          </a:lnRef>
          <a:fillRef idx="1">
            <a:schemeClr val="lt1"/>
          </a:fillRef>
          <a:effectRef idx="0">
            <a:schemeClr val="dk1"/>
          </a:effectRef>
          <a:fontRef idx="minor">
            <a:schemeClr val="dk1"/>
          </a:fontRef>
        </p:style>
      </p:pic>
      <p:sp>
        <p:nvSpPr>
          <p:cNvPr id="4" name="CuadroTexto 4">
            <a:extLst>
              <a:ext uri="{FF2B5EF4-FFF2-40B4-BE49-F238E27FC236}">
                <a16:creationId xmlns:a16="http://schemas.microsoft.com/office/drawing/2014/main" id="{685903F0-D148-9D4D-82CB-C50BC2210A75}"/>
              </a:ext>
            </a:extLst>
          </p:cNvPr>
          <p:cNvSpPr txBox="1"/>
          <p:nvPr/>
        </p:nvSpPr>
        <p:spPr>
          <a:xfrm>
            <a:off x="506031" y="1110614"/>
            <a:ext cx="11159227" cy="129266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2400" b="1" dirty="0">
                <a:solidFill>
                  <a:srgbClr val="969481"/>
                </a:solidFill>
                <a:latin typeface="Akrobat ExtraBold" pitchFamily="2" charset="77"/>
              </a:rPr>
              <a:t>Resultados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s-ES" sz="100" b="1" u="sng" strike="noStrike" kern="1200" cap="none" spc="0" normalizeH="0" baseline="0" noProof="0" dirty="0">
              <a:ln>
                <a:noFill/>
              </a:ln>
              <a:solidFill>
                <a:srgbClr val="969481"/>
              </a:solidFill>
              <a:effectLst/>
              <a:uLnTx/>
              <a:uFillTx/>
              <a:latin typeface="Akrobat ExtraBold" pitchFamily="2" charset="77"/>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ES" sz="2000" b="1" u="sng" strike="noStrike" kern="1200" cap="none" spc="0" normalizeH="0" baseline="0" noProof="0" dirty="0">
                <a:ln>
                  <a:noFill/>
                </a:ln>
                <a:solidFill>
                  <a:prstClr val="black"/>
                </a:solidFill>
                <a:effectLst/>
                <a:uLnTx/>
                <a:uFillTx/>
                <a:latin typeface="Calibri" panose="020F0502020204030204"/>
                <a:ea typeface="+mn-ea"/>
                <a:cs typeface="+mn-cs"/>
              </a:rPr>
              <a:t>Caracterización de suelos sin cubierta vegetal y bajo cubierta vegetal</a:t>
            </a:r>
            <a:r>
              <a:rPr kumimoji="0" lang="es-ES" sz="2000" b="1"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upo 25">
            <a:extLst>
              <a:ext uri="{FF2B5EF4-FFF2-40B4-BE49-F238E27FC236}">
                <a16:creationId xmlns:a16="http://schemas.microsoft.com/office/drawing/2014/main" id="{EB1E445E-75E8-4301-A545-9F0C44B8E375}"/>
              </a:ext>
            </a:extLst>
          </p:cNvPr>
          <p:cNvGrpSpPr/>
          <p:nvPr/>
        </p:nvGrpSpPr>
        <p:grpSpPr>
          <a:xfrm>
            <a:off x="956205" y="2392348"/>
            <a:ext cx="9951868" cy="3974680"/>
            <a:chOff x="956205" y="2392348"/>
            <a:chExt cx="9951868" cy="3974680"/>
          </a:xfrm>
        </p:grpSpPr>
        <p:sp>
          <p:nvSpPr>
            <p:cNvPr id="11" name="CuadroTexto 10">
              <a:extLst>
                <a:ext uri="{FF2B5EF4-FFF2-40B4-BE49-F238E27FC236}">
                  <a16:creationId xmlns:a16="http://schemas.microsoft.com/office/drawing/2014/main" id="{CB3DF63E-D8CE-4A96-89F8-CC9C5F3CA244}"/>
                </a:ext>
              </a:extLst>
            </p:cNvPr>
            <p:cNvSpPr txBox="1"/>
            <p:nvPr/>
          </p:nvSpPr>
          <p:spPr>
            <a:xfrm>
              <a:off x="8158767" y="2392348"/>
              <a:ext cx="585737" cy="307777"/>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err="1"/>
                <a:t>Píñar</a:t>
              </a:r>
              <a:endParaRPr lang="es-ES" sz="1400" dirty="0"/>
            </a:p>
          </p:txBody>
        </p:sp>
        <p:grpSp>
          <p:nvGrpSpPr>
            <p:cNvPr id="25" name="Grupo 24">
              <a:extLst>
                <a:ext uri="{FF2B5EF4-FFF2-40B4-BE49-F238E27FC236}">
                  <a16:creationId xmlns:a16="http://schemas.microsoft.com/office/drawing/2014/main" id="{D8BAEA91-C8F1-469F-80D9-BD76AAAC4B4F}"/>
                </a:ext>
              </a:extLst>
            </p:cNvPr>
            <p:cNvGrpSpPr/>
            <p:nvPr/>
          </p:nvGrpSpPr>
          <p:grpSpPr>
            <a:xfrm>
              <a:off x="956205" y="2849732"/>
              <a:ext cx="9951868" cy="3517296"/>
              <a:chOff x="956205" y="2188529"/>
              <a:chExt cx="9951868" cy="3384000"/>
            </a:xfrm>
          </p:grpSpPr>
          <p:sp>
            <p:nvSpPr>
              <p:cNvPr id="24" name="CuadroTexto 23">
                <a:extLst>
                  <a:ext uri="{FF2B5EF4-FFF2-40B4-BE49-F238E27FC236}">
                    <a16:creationId xmlns:a16="http://schemas.microsoft.com/office/drawing/2014/main" id="{E97139BC-BB3D-4B3F-B2AB-4CB33C7E848D}"/>
                  </a:ext>
                </a:extLst>
              </p:cNvPr>
              <p:cNvSpPr txBox="1"/>
              <p:nvPr/>
            </p:nvSpPr>
            <p:spPr>
              <a:xfrm>
                <a:off x="956205" y="2188529"/>
                <a:ext cx="9951868" cy="3384000"/>
              </a:xfrm>
              <a:prstGeom prst="rect">
                <a:avLst/>
              </a:prstGeom>
              <a:noFill/>
              <a:ln>
                <a:noFill/>
              </a:ln>
            </p:spPr>
            <p:txBody>
              <a:bodyPr wrap="square" rtlCol="0">
                <a:spAutoFit/>
              </a:bodyPr>
              <a:lstStyle/>
              <a:p>
                <a:endParaRPr lang="es-ES" dirty="0"/>
              </a:p>
            </p:txBody>
          </p:sp>
          <p:grpSp>
            <p:nvGrpSpPr>
              <p:cNvPr id="6" name="Grupo 5">
                <a:extLst>
                  <a:ext uri="{FF2B5EF4-FFF2-40B4-BE49-F238E27FC236}">
                    <a16:creationId xmlns:a16="http://schemas.microsoft.com/office/drawing/2014/main" id="{E025F382-D33C-4E36-A033-C9F270559CA5}"/>
                  </a:ext>
                </a:extLst>
              </p:cNvPr>
              <p:cNvGrpSpPr/>
              <p:nvPr/>
            </p:nvGrpSpPr>
            <p:grpSpPr>
              <a:xfrm>
                <a:off x="1033810" y="2440085"/>
                <a:ext cx="9796659" cy="2944762"/>
                <a:chOff x="1033810" y="2511105"/>
                <a:chExt cx="9796659" cy="2944762"/>
              </a:xfrm>
            </p:grpSpPr>
            <p:pic>
              <p:nvPicPr>
                <p:cNvPr id="14" name="Imagen 13">
                  <a:extLst>
                    <a:ext uri="{FF2B5EF4-FFF2-40B4-BE49-F238E27FC236}">
                      <a16:creationId xmlns:a16="http://schemas.microsoft.com/office/drawing/2014/main" id="{27B15D28-519A-44DC-B15C-43AF6367CAA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5528" b="9693"/>
                <a:stretch/>
              </p:blipFill>
              <p:spPr bwMode="auto">
                <a:xfrm>
                  <a:off x="1033810" y="2511105"/>
                  <a:ext cx="9796659" cy="2412000"/>
                </a:xfrm>
                <a:prstGeom prst="rect">
                  <a:avLst/>
                </a:prstGeom>
                <a:noFill/>
                <a:ln w="9525">
                  <a:noFill/>
                  <a:miter lim="800000"/>
                  <a:headEnd/>
                  <a:tailEnd/>
                </a:ln>
              </p:spPr>
            </p:pic>
            <p:grpSp>
              <p:nvGrpSpPr>
                <p:cNvPr id="5" name="Grupo 4">
                  <a:extLst>
                    <a:ext uri="{FF2B5EF4-FFF2-40B4-BE49-F238E27FC236}">
                      <a16:creationId xmlns:a16="http://schemas.microsoft.com/office/drawing/2014/main" id="{16325D81-1B28-4011-9F01-C049913BEC4E}"/>
                    </a:ext>
                  </a:extLst>
                </p:cNvPr>
                <p:cNvGrpSpPr/>
                <p:nvPr/>
              </p:nvGrpSpPr>
              <p:grpSpPr>
                <a:xfrm>
                  <a:off x="4047226" y="5148090"/>
                  <a:ext cx="3992553" cy="307777"/>
                  <a:chOff x="4275901" y="5159789"/>
                  <a:chExt cx="3992553" cy="307777"/>
                </a:xfrm>
              </p:grpSpPr>
              <p:sp>
                <p:nvSpPr>
                  <p:cNvPr id="8" name="CuadroTexto 7">
                    <a:extLst>
                      <a:ext uri="{FF2B5EF4-FFF2-40B4-BE49-F238E27FC236}">
                        <a16:creationId xmlns:a16="http://schemas.microsoft.com/office/drawing/2014/main" id="{2484064C-13D8-42DB-A048-8C908A6F93FD}"/>
                      </a:ext>
                    </a:extLst>
                  </p:cNvPr>
                  <p:cNvSpPr txBox="1"/>
                  <p:nvPr/>
                </p:nvSpPr>
                <p:spPr>
                  <a:xfrm>
                    <a:off x="4435204" y="5159789"/>
                    <a:ext cx="1725611"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t>Sin cubierta vegetal</a:t>
                    </a:r>
                  </a:p>
                </p:txBody>
              </p:sp>
              <p:sp>
                <p:nvSpPr>
                  <p:cNvPr id="9" name="CuadroTexto 8">
                    <a:extLst>
                      <a:ext uri="{FF2B5EF4-FFF2-40B4-BE49-F238E27FC236}">
                        <a16:creationId xmlns:a16="http://schemas.microsoft.com/office/drawing/2014/main" id="{E7CA6220-0ED7-40E7-9805-FC8B252A8CC8}"/>
                      </a:ext>
                    </a:extLst>
                  </p:cNvPr>
                  <p:cNvSpPr txBox="1"/>
                  <p:nvPr/>
                </p:nvSpPr>
                <p:spPr>
                  <a:xfrm>
                    <a:off x="6542843" y="5159789"/>
                    <a:ext cx="1725611"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t>Con cubierta vegetal</a:t>
                    </a:r>
                  </a:p>
                </p:txBody>
              </p:sp>
              <p:pic>
                <p:nvPicPr>
                  <p:cNvPr id="17" name="Imagen 16">
                    <a:extLst>
                      <a:ext uri="{FF2B5EF4-FFF2-40B4-BE49-F238E27FC236}">
                        <a16:creationId xmlns:a16="http://schemas.microsoft.com/office/drawing/2014/main" id="{B41E6755-E417-4931-991B-6152D602A13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bwMode="auto">
                  <a:xfrm>
                    <a:off x="6369169" y="5184563"/>
                    <a:ext cx="257006" cy="252000"/>
                  </a:xfrm>
                  <a:prstGeom prst="rect">
                    <a:avLst/>
                  </a:prstGeom>
                  <a:noFill/>
                  <a:ln w="9525">
                    <a:noFill/>
                    <a:miter lim="800000"/>
                    <a:headEnd/>
                    <a:tailEnd/>
                  </a:ln>
                </p:spPr>
              </p:pic>
              <p:pic>
                <p:nvPicPr>
                  <p:cNvPr id="18" name="Imagen 17">
                    <a:extLst>
                      <a:ext uri="{FF2B5EF4-FFF2-40B4-BE49-F238E27FC236}">
                        <a16:creationId xmlns:a16="http://schemas.microsoft.com/office/drawing/2014/main" id="{DA44BD00-EEF7-4912-B692-83AB45C962A0}"/>
                      </a:ext>
                    </a:extLst>
                  </p:cNvPr>
                  <p:cNvPicPr>
                    <a:picLocks/>
                  </p:cNvPicPr>
                  <p:nvPr/>
                </p:nvPicPr>
                <p:blipFill rotWithShape="1">
                  <a:blip r:embed="rId8" cstate="print">
                    <a:extLst>
                      <a:ext uri="{28A0092B-C50C-407E-A947-70E740481C1C}">
                        <a14:useLocalDpi xmlns:a14="http://schemas.microsoft.com/office/drawing/2010/main"/>
                      </a:ext>
                    </a:extLst>
                  </a:blip>
                  <a:srcRect/>
                  <a:stretch/>
                </p:blipFill>
                <p:spPr bwMode="auto">
                  <a:xfrm>
                    <a:off x="4275901" y="5184563"/>
                    <a:ext cx="257006" cy="248400"/>
                  </a:xfrm>
                  <a:prstGeom prst="rect">
                    <a:avLst/>
                  </a:prstGeom>
                  <a:noFill/>
                  <a:ln w="9525">
                    <a:noFill/>
                    <a:miter lim="800000"/>
                    <a:headEnd/>
                    <a:tailEnd/>
                  </a:ln>
                </p:spPr>
              </p:pic>
            </p:grpSp>
          </p:grpSp>
        </p:grpSp>
        <p:sp>
          <p:nvSpPr>
            <p:cNvPr id="12" name="CuadroTexto 11">
              <a:extLst>
                <a:ext uri="{FF2B5EF4-FFF2-40B4-BE49-F238E27FC236}">
                  <a16:creationId xmlns:a16="http://schemas.microsoft.com/office/drawing/2014/main" id="{E5C3E5F2-2659-48E8-B4F2-69908EDE0128}"/>
                </a:ext>
              </a:extLst>
            </p:cNvPr>
            <p:cNvSpPr txBox="1"/>
            <p:nvPr/>
          </p:nvSpPr>
          <p:spPr>
            <a:xfrm>
              <a:off x="2981370" y="2392348"/>
              <a:ext cx="1152000" cy="307777"/>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sz="1400" dirty="0"/>
                <a:t>Alcalá la Real</a:t>
              </a:r>
            </a:p>
          </p:txBody>
        </p:sp>
      </p:grpSp>
      <p:pic>
        <p:nvPicPr>
          <p:cNvPr id="2" name="Audio 1">
            <a:hlinkClick r:id="" action="ppaction://media"/>
            <a:extLst>
              <a:ext uri="{FF2B5EF4-FFF2-40B4-BE49-F238E27FC236}">
                <a16:creationId xmlns:a16="http://schemas.microsoft.com/office/drawing/2014/main" id="{33CFA66E-D2B0-4F4C-88CA-1C642C2639A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3731644973"/>
      </p:ext>
    </p:extLst>
  </p:cSld>
  <p:clrMapOvr>
    <a:masterClrMapping/>
  </p:clrMapOvr>
  <mc:AlternateContent xmlns:mc="http://schemas.openxmlformats.org/markup-compatibility/2006" xmlns:p14="http://schemas.microsoft.com/office/powerpoint/2010/main">
    <mc:Choice Requires="p14">
      <p:transition spd="slow" p14:dur="2000" advTm="12548"/>
    </mc:Choice>
    <mc:Fallback xmlns="">
      <p:transition spd="slow" advTm="12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extLst>
              <a:ext uri="{FF2B5EF4-FFF2-40B4-BE49-F238E27FC236}">
                <a16:creationId xmlns:a16="http://schemas.microsoft.com/office/drawing/2014/main" id="{53511F78-3C17-0041-A77C-769489FD7F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4" name="CuadroTexto 4">
            <a:extLst>
              <a:ext uri="{FF2B5EF4-FFF2-40B4-BE49-F238E27FC236}">
                <a16:creationId xmlns:a16="http://schemas.microsoft.com/office/drawing/2014/main" id="{685903F0-D148-9D4D-82CB-C50BC2210A75}"/>
              </a:ext>
            </a:extLst>
          </p:cNvPr>
          <p:cNvSpPr txBox="1"/>
          <p:nvPr/>
        </p:nvSpPr>
        <p:spPr>
          <a:xfrm>
            <a:off x="505031" y="1111193"/>
            <a:ext cx="11133594" cy="467820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b="1" dirty="0">
                <a:solidFill>
                  <a:srgbClr val="969481"/>
                </a:solidFill>
                <a:latin typeface="Akrobat ExtraBold"/>
              </a:rPr>
              <a:t>Conclusiones</a:t>
            </a:r>
            <a:endParaRPr kumimoji="0" lang="es-ES" sz="2400" b="1" i="0" u="none" strike="noStrike" kern="1200" cap="none" spc="0" normalizeH="0" baseline="0" noProof="0" dirty="0">
              <a:ln>
                <a:noFill/>
              </a:ln>
              <a:solidFill>
                <a:srgbClr val="969481"/>
              </a:solidFill>
              <a:effectLst/>
              <a:uLnTx/>
              <a:uFillTx/>
              <a:latin typeface="Akrobat ExtraBold"/>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krobat ExtraBold"/>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700" b="1" i="0" u="none" strike="noStrike" kern="1200" cap="none" spc="0" normalizeH="0" baseline="0" noProof="0" dirty="0">
              <a:ln>
                <a:noFill/>
              </a:ln>
              <a:solidFill>
                <a:prstClr val="black"/>
              </a:solidFill>
              <a:effectLst/>
              <a:uLnTx/>
              <a:uFillTx/>
              <a:latin typeface="Akrobat ExtraBold"/>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2000" b="1" i="0" u="none" strike="noStrike" kern="1200" cap="none" spc="0" normalizeH="0" baseline="0" noProof="0" dirty="0">
                <a:ln>
                  <a:noFill/>
                </a:ln>
                <a:solidFill>
                  <a:prstClr val="black"/>
                </a:solidFill>
                <a:effectLst/>
                <a:uLnTx/>
                <a:uFillTx/>
                <a:latin typeface="Akrobat ExtraBold"/>
              </a:rPr>
              <a:t>Los ensayos mediante simulador de lluvia permitieron realizar ensayos controlados en campo y realizar estimaciones precisas del impacto de eventos tormentosos sobre suelos con diferente manejo.</a:t>
            </a:r>
          </a:p>
          <a:p>
            <a:pPr marR="0" lvl="0" algn="just" defTabSz="914400" rtl="0" eaLnBrk="1" fontAlgn="auto" latinLnBrk="0" hangingPunct="1">
              <a:lnSpc>
                <a:spcPct val="100000"/>
              </a:lnSpc>
              <a:spcBef>
                <a:spcPts val="0"/>
              </a:spcBef>
              <a:spcAft>
                <a:spcPts val="0"/>
              </a:spcAft>
              <a:buClrTx/>
              <a:buSzTx/>
              <a:tabLst/>
              <a:defRPr/>
            </a:pPr>
            <a:endParaRPr kumimoji="0" lang="es-ES" sz="2000" b="1" i="0" u="none" strike="noStrike" kern="1200" cap="none" spc="0" normalizeH="0" baseline="0" noProof="0" dirty="0">
              <a:ln>
                <a:noFill/>
              </a:ln>
              <a:solidFill>
                <a:prstClr val="black"/>
              </a:solidFill>
              <a:effectLst/>
              <a:uLnTx/>
              <a:uFillTx/>
              <a:latin typeface="Akrobat ExtraBold"/>
            </a:endParaRPr>
          </a:p>
          <a:p>
            <a:pPr marL="342900" indent="-342900" algn="just">
              <a:buFont typeface="Arial" panose="020B0604020202020204" pitchFamily="34" charset="0"/>
              <a:buChar char="•"/>
              <a:defRPr/>
            </a:pPr>
            <a:r>
              <a:rPr kumimoji="0" lang="es-ES" sz="2000" b="1" i="0" u="none" strike="noStrike" kern="1200" cap="none" spc="0" normalizeH="0" baseline="0" noProof="0" dirty="0">
                <a:ln>
                  <a:noFill/>
                </a:ln>
                <a:solidFill>
                  <a:prstClr val="black"/>
                </a:solidFill>
                <a:effectLst/>
                <a:uLnTx/>
                <a:uFillTx/>
                <a:latin typeface="Akrobat ExtraBold"/>
              </a:rPr>
              <a:t>La presencia de cubiertas vegetales en suelos de cultivo de olivar se mostró como un método efectivo para el control de la erosión hídrica de los mismos, reduciendo tanto la escorrentía como la pérdida de suelo </a:t>
            </a:r>
            <a:r>
              <a:rPr lang="es-ES" sz="2000" b="1" dirty="0">
                <a:solidFill>
                  <a:prstClr val="black"/>
                </a:solidFill>
                <a:latin typeface="Akrobat ExtraBold"/>
              </a:rPr>
              <a:t>producida</a:t>
            </a:r>
            <a:r>
              <a:rPr kumimoji="0" lang="es-ES" sz="2000" b="1" i="0" u="none" strike="noStrike" kern="1200" cap="none" spc="0" normalizeH="0" baseline="0" noProof="0" dirty="0">
                <a:ln>
                  <a:noFill/>
                </a:ln>
                <a:solidFill>
                  <a:prstClr val="black"/>
                </a:solidFill>
                <a:effectLst/>
                <a:uLnTx/>
                <a:uFillTx/>
                <a:latin typeface="Akrobat ExtraBold"/>
              </a:rPr>
              <a:t> por la lluvia.</a:t>
            </a:r>
          </a:p>
          <a:p>
            <a:pPr marL="342900" indent="-342900" algn="just">
              <a:buFont typeface="Arial" panose="020B0604020202020204" pitchFamily="34" charset="0"/>
              <a:buChar char="•"/>
              <a:defRPr/>
            </a:pPr>
            <a:endParaRPr lang="es-ES" sz="2000" b="1" dirty="0">
              <a:solidFill>
                <a:prstClr val="black"/>
              </a:solidFill>
              <a:latin typeface="Akrobat ExtraBold"/>
            </a:endParaRPr>
          </a:p>
          <a:p>
            <a:pPr marL="342900" indent="-342900" algn="just">
              <a:buFont typeface="Arial" panose="020B0604020202020204" pitchFamily="34" charset="0"/>
              <a:buChar char="•"/>
              <a:defRPr/>
            </a:pPr>
            <a:r>
              <a:rPr lang="es-ES" sz="2000" b="1" dirty="0">
                <a:solidFill>
                  <a:prstClr val="black"/>
                </a:solidFill>
                <a:latin typeface="Akrobat ExtraBold"/>
              </a:rPr>
              <a:t>La presencia de una cubierta vegetal influye directamente en las propiedades del suelo, aportando un mayor contenido en carbono orgánico, una estructura más desarrollada y por tanto una mayor capacidad de retención del agua</a:t>
            </a:r>
            <a:r>
              <a:rPr kumimoji="0" lang="es-ES" sz="2000" b="1" i="0" u="none" strike="noStrike" kern="1200" cap="none" spc="0" normalizeH="0" baseline="0" noProof="0" dirty="0">
                <a:ln>
                  <a:noFill/>
                </a:ln>
                <a:solidFill>
                  <a:prstClr val="black"/>
                </a:solidFill>
                <a:effectLst/>
                <a:uLnTx/>
                <a:uFillTx/>
                <a:latin typeface="Akrobat ExtraBold"/>
              </a:rPr>
              <a:t>.</a:t>
            </a: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Audio 1">
            <a:hlinkClick r:id="" action="ppaction://media"/>
            <a:extLst>
              <a:ext uri="{FF2B5EF4-FFF2-40B4-BE49-F238E27FC236}">
                <a16:creationId xmlns:a16="http://schemas.microsoft.com/office/drawing/2014/main" id="{F68F1FDB-CFD3-4F76-AA8C-26496E4440F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2852051127"/>
      </p:ext>
    </p:extLst>
  </p:cSld>
  <p:clrMapOvr>
    <a:masterClrMapping/>
  </p:clrMapOvr>
  <mc:AlternateContent xmlns:mc="http://schemas.openxmlformats.org/markup-compatibility/2006" xmlns:p14="http://schemas.microsoft.com/office/powerpoint/2010/main">
    <mc:Choice Requires="p14">
      <p:transition spd="slow" p14:dur="2000" advTm="32368"/>
    </mc:Choice>
    <mc:Fallback xmlns="">
      <p:transition spd="slow" advTm="32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Texto&#10;&#10;Descripción generada automáticamente">
            <a:extLst>
              <a:ext uri="{FF2B5EF4-FFF2-40B4-BE49-F238E27FC236}">
                <a16:creationId xmlns:a16="http://schemas.microsoft.com/office/drawing/2014/main" id="{CE5B106C-A57D-412A-868C-257A957B59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5" name="CuadroTexto 4">
            <a:extLst>
              <a:ext uri="{FF2B5EF4-FFF2-40B4-BE49-F238E27FC236}">
                <a16:creationId xmlns:a16="http://schemas.microsoft.com/office/drawing/2014/main" id="{D5B79738-C8AF-44FD-B2BA-4DC90310FDAA}"/>
              </a:ext>
            </a:extLst>
          </p:cNvPr>
          <p:cNvSpPr txBox="1"/>
          <p:nvPr/>
        </p:nvSpPr>
        <p:spPr>
          <a:xfrm>
            <a:off x="436483" y="3736356"/>
            <a:ext cx="11319030" cy="1477328"/>
          </a:xfrm>
          <a:prstGeom prst="rect">
            <a:avLst/>
          </a:prstGeom>
          <a:noFill/>
        </p:spPr>
        <p:txBody>
          <a:bodyPr wrap="square">
            <a:spAutoFit/>
          </a:bodyPr>
          <a:lstStyle/>
          <a:p>
            <a:pPr algn="just"/>
            <a:r>
              <a:rPr lang="es-ES" sz="1800" b="1" dirty="0"/>
              <a:t>AGRADECIMIENTOS: Estos resultados son parte de los trabajos realizados dentro del proyecto “Transferencia de un método para el control de la erosión del suelo de olivar” (GOP31-JA-16-0004), gracias a la subvención recibida de la Consejería de Agricultura, Pesca y Desarrollo Rural de la Junta de Andalucía y FEADER. Este proyecto se incluye dentro del programa de Funcionamiento de los Grupos Operativos de la Asociación Europea de Innovación en materia de productividad y sostenibilidad agrícola, en el marco del Programa de Desarrollo Rural de Andalucía 2014-2020.</a:t>
            </a:r>
          </a:p>
        </p:txBody>
      </p:sp>
      <p:pic>
        <p:nvPicPr>
          <p:cNvPr id="6" name="Imagen 5">
            <a:extLst>
              <a:ext uri="{FF2B5EF4-FFF2-40B4-BE49-F238E27FC236}">
                <a16:creationId xmlns:a16="http://schemas.microsoft.com/office/drawing/2014/main" id="{60A8ECA2-84D9-4E83-BD32-17B35E0C57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998" y="5744512"/>
            <a:ext cx="12024000" cy="823833"/>
          </a:xfrm>
          <a:prstGeom prst="rect">
            <a:avLst/>
          </a:prstGeom>
        </p:spPr>
      </p:pic>
      <p:pic>
        <p:nvPicPr>
          <p:cNvPr id="8" name="Imagen 7">
            <a:extLst>
              <a:ext uri="{FF2B5EF4-FFF2-40B4-BE49-F238E27FC236}">
                <a16:creationId xmlns:a16="http://schemas.microsoft.com/office/drawing/2014/main" id="{D4117376-ADD7-40CE-A810-A3D09E44DE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175" y="1197352"/>
            <a:ext cx="11677993" cy="2231648"/>
          </a:xfrm>
          <a:prstGeom prst="rect">
            <a:avLst/>
          </a:prstGeom>
        </p:spPr>
      </p:pic>
      <p:pic>
        <p:nvPicPr>
          <p:cNvPr id="2" name="Audio 1">
            <a:hlinkClick r:id="" action="ppaction://media"/>
            <a:extLst>
              <a:ext uri="{FF2B5EF4-FFF2-40B4-BE49-F238E27FC236}">
                <a16:creationId xmlns:a16="http://schemas.microsoft.com/office/drawing/2014/main" id="{8FB7B1FC-5230-4A5F-A5FD-CF943BEC37B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714146395"/>
      </p:ext>
    </p:extLst>
  </p:cSld>
  <p:clrMapOvr>
    <a:masterClrMapping/>
  </p:clrMapOvr>
  <mc:AlternateContent xmlns:mc="http://schemas.openxmlformats.org/markup-compatibility/2006" xmlns:p14="http://schemas.microsoft.com/office/powerpoint/2010/main">
    <mc:Choice Requires="p14">
      <p:transition spd="slow" p14:dur="2000" advTm="43107"/>
    </mc:Choice>
    <mc:Fallback xmlns="">
      <p:transition spd="slow" advTm="431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599</Words>
  <Application>Microsoft Office PowerPoint</Application>
  <PresentationFormat>Panorámica</PresentationFormat>
  <Paragraphs>85</Paragraphs>
  <Slides>9</Slides>
  <Notes>8</Notes>
  <HiddenSlides>0</HiddenSlides>
  <MMClips>9</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Akrobat ExtraBold</vt:lpstr>
      <vt:lpstr>Akrobat SemiBold</vt:lpstr>
      <vt:lpstr>Arial</vt:lpstr>
      <vt:lpstr>Calibri</vt:lpstr>
      <vt:lpstr>Calibri Light</vt:lpstr>
      <vt:lpstr>Wingdings</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Robles Ramos, Pedro</dc:creator>
  <cp:lastModifiedBy>Manuel Sierra</cp:lastModifiedBy>
  <cp:revision>47</cp:revision>
  <dcterms:created xsi:type="dcterms:W3CDTF">2020-10-26T08:26:46Z</dcterms:created>
  <dcterms:modified xsi:type="dcterms:W3CDTF">2021-05-19T16:20:20Z</dcterms:modified>
</cp:coreProperties>
</file>